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8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9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</p:sldIdLst>
  <p:sldSz cx="18288000" cy="10287000"/>
  <p:notesSz cx="6858000" cy="9144000"/>
  <p:embeddedFontLst>
    <p:embeddedFont>
      <p:font typeface="Trebuchet MS" charset="1" panose="020B0603020202020204"/>
      <p:regular r:id="rId95"/>
    </p:embeddedFont>
    <p:embeddedFont>
      <p:font typeface="Trebuchet MS Bold" charset="1" panose="020B0703020202020204"/>
      <p:regular r:id="rId96"/>
    </p:embeddedFont>
    <p:embeddedFont>
      <p:font typeface="Open Sauce" charset="1" panose="00000500000000000000"/>
      <p:regular r:id="rId1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notesSlides/notesSlide5.xml" Type="http://schemas.openxmlformats.org/officeDocument/2006/relationships/notesSlide"/><Relationship Id="rId101" Target="notesSlides/notesSlide6.xml" Type="http://schemas.openxmlformats.org/officeDocument/2006/relationships/notesSlide"/><Relationship Id="rId102" Target="notesSlides/notesSlide7.xml" Type="http://schemas.openxmlformats.org/officeDocument/2006/relationships/notesSlide"/><Relationship Id="rId103" Target="notesSlides/notesSlide8.xml" Type="http://schemas.openxmlformats.org/officeDocument/2006/relationships/notesSlide"/><Relationship Id="rId104" Target="notesSlides/notesSlide9.xml" Type="http://schemas.openxmlformats.org/officeDocument/2006/relationships/notesSlide"/><Relationship Id="rId105" Target="notesSlides/notesSlide10.xml" Type="http://schemas.openxmlformats.org/officeDocument/2006/relationships/notesSlide"/><Relationship Id="rId106" Target="notesSlides/notesSlide11.xml" Type="http://schemas.openxmlformats.org/officeDocument/2006/relationships/notesSlide"/><Relationship Id="rId107" Target="notesSlides/notesSlide12.xml" Type="http://schemas.openxmlformats.org/officeDocument/2006/relationships/notesSlide"/><Relationship Id="rId108" Target="notesSlides/notesSlide13.xml" Type="http://schemas.openxmlformats.org/officeDocument/2006/relationships/notesSlide"/><Relationship Id="rId109" Target="notesSlides/notesSlide14.xml" Type="http://schemas.openxmlformats.org/officeDocument/2006/relationships/notesSlide"/><Relationship Id="rId11" Target="slides/slide6.xml" Type="http://schemas.openxmlformats.org/officeDocument/2006/relationships/slide"/><Relationship Id="rId110" Target="notesSlides/notesSlide15.xml" Type="http://schemas.openxmlformats.org/officeDocument/2006/relationships/notesSlide"/><Relationship Id="rId111" Target="notesSlides/notesSlide16.xml" Type="http://schemas.openxmlformats.org/officeDocument/2006/relationships/notesSlide"/><Relationship Id="rId112" Target="notesSlides/notesSlide17.xml" Type="http://schemas.openxmlformats.org/officeDocument/2006/relationships/notesSlide"/><Relationship Id="rId113" Target="notesSlides/notesSlide18.xml" Type="http://schemas.openxmlformats.org/officeDocument/2006/relationships/notesSlide"/><Relationship Id="rId114" Target="notesSlides/notesSlide19.xml" Type="http://schemas.openxmlformats.org/officeDocument/2006/relationships/notesSlide"/><Relationship Id="rId115" Target="notesSlides/notesSlide20.xml" Type="http://schemas.openxmlformats.org/officeDocument/2006/relationships/notesSlide"/><Relationship Id="rId116" Target="notesSlides/notesSlide21.xml" Type="http://schemas.openxmlformats.org/officeDocument/2006/relationships/notesSlide"/><Relationship Id="rId117" Target="notesSlides/notesSlide22.xml" Type="http://schemas.openxmlformats.org/officeDocument/2006/relationships/notesSlide"/><Relationship Id="rId118" Target="notesSlides/notesSlide23.xml" Type="http://schemas.openxmlformats.org/officeDocument/2006/relationships/notesSlide"/><Relationship Id="rId119" Target="notesSlides/notesSlide24.xml" Type="http://schemas.openxmlformats.org/officeDocument/2006/relationships/notesSlide"/><Relationship Id="rId12" Target="slides/slide7.xml" Type="http://schemas.openxmlformats.org/officeDocument/2006/relationships/slide"/><Relationship Id="rId120" Target="notesSlides/notesSlide25.xml" Type="http://schemas.openxmlformats.org/officeDocument/2006/relationships/notesSlide"/><Relationship Id="rId121" Target="notesSlides/notesSlide26.xml" Type="http://schemas.openxmlformats.org/officeDocument/2006/relationships/notesSlide"/><Relationship Id="rId122" Target="notesSlides/notesSlide27.xml" Type="http://schemas.openxmlformats.org/officeDocument/2006/relationships/notesSlide"/><Relationship Id="rId123" Target="notesSlides/notesSlide28.xml" Type="http://schemas.openxmlformats.org/officeDocument/2006/relationships/notesSlide"/><Relationship Id="rId124" Target="notesSlides/notesSlide29.xml" Type="http://schemas.openxmlformats.org/officeDocument/2006/relationships/notesSlide"/><Relationship Id="rId125" Target="notesSlides/notesSlide30.xml" Type="http://schemas.openxmlformats.org/officeDocument/2006/relationships/notesSlide"/><Relationship Id="rId126" Target="notesSlides/notesSlide31.xml" Type="http://schemas.openxmlformats.org/officeDocument/2006/relationships/notesSlide"/><Relationship Id="rId127" Target="notesSlides/notesSlide32.xml" Type="http://schemas.openxmlformats.org/officeDocument/2006/relationships/notesSlide"/><Relationship Id="rId128" Target="notesSlides/notesSlide33.xml" Type="http://schemas.openxmlformats.org/officeDocument/2006/relationships/notesSlide"/><Relationship Id="rId129" Target="notesSlides/notesSlide34.xml" Type="http://schemas.openxmlformats.org/officeDocument/2006/relationships/notesSlide"/><Relationship Id="rId13" Target="slides/slide8.xml" Type="http://schemas.openxmlformats.org/officeDocument/2006/relationships/slide"/><Relationship Id="rId130" Target="notesSlides/notesSlide35.xml" Type="http://schemas.openxmlformats.org/officeDocument/2006/relationships/notesSlide"/><Relationship Id="rId131" Target="notesSlides/notesSlide36.xml" Type="http://schemas.openxmlformats.org/officeDocument/2006/relationships/notesSlide"/><Relationship Id="rId132" Target="notesSlides/notesSlide37.xml" Type="http://schemas.openxmlformats.org/officeDocument/2006/relationships/notesSlide"/><Relationship Id="rId133" Target="notesSlides/notesSlide38.xml" Type="http://schemas.openxmlformats.org/officeDocument/2006/relationships/notesSlide"/><Relationship Id="rId134" Target="notesSlides/notesSlide39.xml" Type="http://schemas.openxmlformats.org/officeDocument/2006/relationships/notesSlide"/><Relationship Id="rId135" Target="notesSlides/notesSlide40.xml" Type="http://schemas.openxmlformats.org/officeDocument/2006/relationships/notesSlide"/><Relationship Id="rId136" Target="notesSlides/notesSlide41.xml" Type="http://schemas.openxmlformats.org/officeDocument/2006/relationships/notesSlide"/><Relationship Id="rId137" Target="notesSlides/notesSlide42.xml" Type="http://schemas.openxmlformats.org/officeDocument/2006/relationships/notesSlide"/><Relationship Id="rId138" Target="notesSlides/notesSlide43.xml" Type="http://schemas.openxmlformats.org/officeDocument/2006/relationships/notesSlide"/><Relationship Id="rId139" Target="notesSlides/notesSlide44.xml" Type="http://schemas.openxmlformats.org/officeDocument/2006/relationships/notesSlide"/><Relationship Id="rId14" Target="slides/slide9.xml" Type="http://schemas.openxmlformats.org/officeDocument/2006/relationships/slide"/><Relationship Id="rId140" Target="notesSlides/notesSlide45.xml" Type="http://schemas.openxmlformats.org/officeDocument/2006/relationships/notesSlide"/><Relationship Id="rId141" Target="notesSlides/notesSlide46.xml" Type="http://schemas.openxmlformats.org/officeDocument/2006/relationships/notesSlide"/><Relationship Id="rId142" Target="notesSlides/notesSlide47.xml" Type="http://schemas.openxmlformats.org/officeDocument/2006/relationships/notesSlide"/><Relationship Id="rId143" Target="notesSlides/notesSlide48.xml" Type="http://schemas.openxmlformats.org/officeDocument/2006/relationships/notesSlide"/><Relationship Id="rId144" Target="notesSlides/notesSlide49.xml" Type="http://schemas.openxmlformats.org/officeDocument/2006/relationships/notesSlide"/><Relationship Id="rId145" Target="notesSlides/notesSlide50.xml" Type="http://schemas.openxmlformats.org/officeDocument/2006/relationships/notesSlide"/><Relationship Id="rId146" Target="notesSlides/notesSlide51.xml" Type="http://schemas.openxmlformats.org/officeDocument/2006/relationships/notesSlide"/><Relationship Id="rId147" Target="notesSlides/notesSlide52.xml" Type="http://schemas.openxmlformats.org/officeDocument/2006/relationships/notesSlide"/><Relationship Id="rId148" Target="fonts/font148.fntdata" Type="http://schemas.openxmlformats.org/officeDocument/2006/relationships/font"/><Relationship Id="rId149" Target="notesSlides/notesSlide53.xml" Type="http://schemas.openxmlformats.org/officeDocument/2006/relationships/notesSlide"/><Relationship Id="rId15" Target="slides/slide10.xml" Type="http://schemas.openxmlformats.org/officeDocument/2006/relationships/slide"/><Relationship Id="rId150" Target="notesSlides/notesSlide54.xml" Type="http://schemas.openxmlformats.org/officeDocument/2006/relationships/notesSlide"/><Relationship Id="rId151" Target="notesSlides/notesSlide55.xml" Type="http://schemas.openxmlformats.org/officeDocument/2006/relationships/notesSlide"/><Relationship Id="rId152" Target="notesSlides/notesSlide56.xml" Type="http://schemas.openxmlformats.org/officeDocument/2006/relationships/notesSlide"/><Relationship Id="rId153" Target="notesSlides/notesSlide57.xml" Type="http://schemas.openxmlformats.org/officeDocument/2006/relationships/notesSlide"/><Relationship Id="rId154" Target="notesSlides/notesSlide58.xml" Type="http://schemas.openxmlformats.org/officeDocument/2006/relationships/notesSlide"/><Relationship Id="rId155" Target="notesSlides/notesSlide59.xml" Type="http://schemas.openxmlformats.org/officeDocument/2006/relationships/notesSlide"/><Relationship Id="rId156" Target="notesSlides/notesSlide60.xml" Type="http://schemas.openxmlformats.org/officeDocument/2006/relationships/notesSlide"/><Relationship Id="rId157" Target="notesSlides/notesSlide61.xml" Type="http://schemas.openxmlformats.org/officeDocument/2006/relationships/notesSlide"/><Relationship Id="rId158" Target="notesSlides/notesSlide62.xml" Type="http://schemas.openxmlformats.org/officeDocument/2006/relationships/notesSlide"/><Relationship Id="rId159" Target="notesSlides/notesSlide63.xml" Type="http://schemas.openxmlformats.org/officeDocument/2006/relationships/notesSlide"/><Relationship Id="rId16" Target="slides/slide11.xml" Type="http://schemas.openxmlformats.org/officeDocument/2006/relationships/slide"/><Relationship Id="rId160" Target="notesSlides/notesSlide64.xml" Type="http://schemas.openxmlformats.org/officeDocument/2006/relationships/notesSlide"/><Relationship Id="rId161" Target="notesSlides/notesSlide65.xml" Type="http://schemas.openxmlformats.org/officeDocument/2006/relationships/notesSlide"/><Relationship Id="rId162" Target="notesSlides/notesSlide66.xml" Type="http://schemas.openxmlformats.org/officeDocument/2006/relationships/notesSlide"/><Relationship Id="rId163" Target="notesSlides/notesSlide67.xml" Type="http://schemas.openxmlformats.org/officeDocument/2006/relationships/notesSlide"/><Relationship Id="rId164" Target="notesSlides/notesSlide68.xml" Type="http://schemas.openxmlformats.org/officeDocument/2006/relationships/notesSlide"/><Relationship Id="rId165" Target="notesSlides/notesSlide69.xml" Type="http://schemas.openxmlformats.org/officeDocument/2006/relationships/notesSlide"/><Relationship Id="rId166" Target="notesSlides/notesSlide70.xml" Type="http://schemas.openxmlformats.org/officeDocument/2006/relationships/notesSlide"/><Relationship Id="rId167" Target="notesSlides/notesSlide71.xml" Type="http://schemas.openxmlformats.org/officeDocument/2006/relationships/notesSlide"/><Relationship Id="rId168" Target="notesSlides/notesSlide72.xml" Type="http://schemas.openxmlformats.org/officeDocument/2006/relationships/notesSlide"/><Relationship Id="rId169" Target="notesSlides/notesSlide73.xml" Type="http://schemas.openxmlformats.org/officeDocument/2006/relationships/notesSlide"/><Relationship Id="rId17" Target="slides/slide12.xml" Type="http://schemas.openxmlformats.org/officeDocument/2006/relationships/slide"/><Relationship Id="rId170" Target="notesSlides/notesSlide74.xml" Type="http://schemas.openxmlformats.org/officeDocument/2006/relationships/notesSlide"/><Relationship Id="rId171" Target="notesSlides/notesSlide75.xml" Type="http://schemas.openxmlformats.org/officeDocument/2006/relationships/notesSlide"/><Relationship Id="rId172" Target="notesSlides/notesSlide76.xml" Type="http://schemas.openxmlformats.org/officeDocument/2006/relationships/notesSlide"/><Relationship Id="rId173" Target="notesSlides/notesSlide77.xml" Type="http://schemas.openxmlformats.org/officeDocument/2006/relationships/notesSlide"/><Relationship Id="rId174" Target="notesSlides/notesSlide78.xml" Type="http://schemas.openxmlformats.org/officeDocument/2006/relationships/notesSlide"/><Relationship Id="rId175" Target="notesSlides/notesSlide79.xml" Type="http://schemas.openxmlformats.org/officeDocument/2006/relationships/notesSlide"/><Relationship Id="rId176" Target="notesSlides/notesSlide80.xml" Type="http://schemas.openxmlformats.org/officeDocument/2006/relationships/notesSlide"/><Relationship Id="rId177" Target="notesSlides/notesSlide81.xml" Type="http://schemas.openxmlformats.org/officeDocument/2006/relationships/notesSlide"/><Relationship Id="rId178" Target="notesSlides/notesSlide82.xml" Type="http://schemas.openxmlformats.org/officeDocument/2006/relationships/notesSlide"/><Relationship Id="rId179" Target="notesSlides/notesSlide83.xml" Type="http://schemas.openxmlformats.org/officeDocument/2006/relationships/notesSlide"/><Relationship Id="rId18" Target="slides/slide13.xml" Type="http://schemas.openxmlformats.org/officeDocument/2006/relationships/slide"/><Relationship Id="rId180" Target="notesSlides/notesSlide84.xml" Type="http://schemas.openxmlformats.org/officeDocument/2006/relationships/notesSlide"/><Relationship Id="rId181" Target="notesSlides/notesSlide85.xml" Type="http://schemas.openxmlformats.org/officeDocument/2006/relationships/notesSlide"/><Relationship Id="rId182" Target="notesSlides/notesSlide86.xml" Type="http://schemas.openxmlformats.org/officeDocument/2006/relationships/notes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slides/slide83.xml" Type="http://schemas.openxmlformats.org/officeDocument/2006/relationships/slide"/><Relationship Id="rId89" Target="slides/slide84.xml" Type="http://schemas.openxmlformats.org/officeDocument/2006/relationships/slide"/><Relationship Id="rId9" Target="slides/slide4.xml" Type="http://schemas.openxmlformats.org/officeDocument/2006/relationships/slide"/><Relationship Id="rId90" Target="slides/slide85.xml" Type="http://schemas.openxmlformats.org/officeDocument/2006/relationships/slide"/><Relationship Id="rId91" Target="slides/slide86.xml" Type="http://schemas.openxmlformats.org/officeDocument/2006/relationships/slide"/><Relationship Id="rId92" Target="notesMasters/notesMaster1.xml" Type="http://schemas.openxmlformats.org/officeDocument/2006/relationships/notesMaster"/><Relationship Id="rId93" Target="theme/theme2.xml" Type="http://schemas.openxmlformats.org/officeDocument/2006/relationships/theme"/><Relationship Id="rId94" Target="notesSlides/notesSlide1.xml" Type="http://schemas.openxmlformats.org/officeDocument/2006/relationships/notesSlide"/><Relationship Id="rId95" Target="fonts/font95.fntdata" Type="http://schemas.openxmlformats.org/officeDocument/2006/relationships/font"/><Relationship Id="rId96" Target="fonts/font96.fntdata" Type="http://schemas.openxmlformats.org/officeDocument/2006/relationships/font"/><Relationship Id="rId97" Target="notesSlides/notesSlide2.xml" Type="http://schemas.openxmlformats.org/officeDocument/2006/relationships/notesSlide"/><Relationship Id="rId98" Target="notesSlides/notesSlide3.xml" Type="http://schemas.openxmlformats.org/officeDocument/2006/relationships/notesSlide"/><Relationship Id="rId99" Target="notesSlides/notesSlide4.xml" Type="http://schemas.openxmlformats.org/officeDocument/2006/relationships/notes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3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3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3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3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8.xml" Type="http://schemas.openxmlformats.org/officeDocument/2006/relationships/slide"/></Relationships>
</file>

<file path=ppt/notesSlides/_rels/notesSlide3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0.xml" Type="http://schemas.openxmlformats.org/officeDocument/2006/relationships/slide"/></Relationships>
</file>

<file path=ppt/notesSlides/_rels/notesSlide4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1.xml" Type="http://schemas.openxmlformats.org/officeDocument/2006/relationships/slide"/></Relationships>
</file>

<file path=ppt/notesSlides/_rels/notesSlide4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2.xml" Type="http://schemas.openxmlformats.org/officeDocument/2006/relationships/slide"/></Relationships>
</file>

<file path=ppt/notesSlides/_rels/notesSlide4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3.xml" Type="http://schemas.openxmlformats.org/officeDocument/2006/relationships/slide"/></Relationships>
</file>

<file path=ppt/notesSlides/_rels/notesSlide4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4.xml" Type="http://schemas.openxmlformats.org/officeDocument/2006/relationships/slide"/></Relationships>
</file>

<file path=ppt/notesSlides/_rels/notesSlide4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5.xml" Type="http://schemas.openxmlformats.org/officeDocument/2006/relationships/slide"/></Relationships>
</file>

<file path=ppt/notesSlides/_rels/notesSlide4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6.xml" Type="http://schemas.openxmlformats.org/officeDocument/2006/relationships/slide"/></Relationships>
</file>

<file path=ppt/notesSlides/_rels/notesSlide4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7.xml" Type="http://schemas.openxmlformats.org/officeDocument/2006/relationships/slide"/></Relationships>
</file>

<file path=ppt/notesSlides/_rels/notesSlide4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8.xml" Type="http://schemas.openxmlformats.org/officeDocument/2006/relationships/slide"/></Relationships>
</file>

<file path=ppt/notesSlides/_rels/notesSlide4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9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0.xml" Type="http://schemas.openxmlformats.org/officeDocument/2006/relationships/slide"/></Relationships>
</file>

<file path=ppt/notesSlides/_rels/notesSlide5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1.xml" Type="http://schemas.openxmlformats.org/officeDocument/2006/relationships/slide"/></Relationships>
</file>

<file path=ppt/notesSlides/_rels/notesSlide5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2.xml" Type="http://schemas.openxmlformats.org/officeDocument/2006/relationships/slide"/></Relationships>
</file>

<file path=ppt/notesSlides/_rels/notesSlide5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3.xml" Type="http://schemas.openxmlformats.org/officeDocument/2006/relationships/slide"/></Relationships>
</file>

<file path=ppt/notesSlides/_rels/notesSlide5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4.xml" Type="http://schemas.openxmlformats.org/officeDocument/2006/relationships/slide"/></Relationships>
</file>

<file path=ppt/notesSlides/_rels/notesSlide5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5.xml" Type="http://schemas.openxmlformats.org/officeDocument/2006/relationships/slide"/></Relationships>
</file>

<file path=ppt/notesSlides/_rels/notesSlide5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6.xml" Type="http://schemas.openxmlformats.org/officeDocument/2006/relationships/slide"/></Relationships>
</file>

<file path=ppt/notesSlides/_rels/notesSlide5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7.xml" Type="http://schemas.openxmlformats.org/officeDocument/2006/relationships/slide"/></Relationships>
</file>

<file path=ppt/notesSlides/_rels/notesSlide5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8.xml" Type="http://schemas.openxmlformats.org/officeDocument/2006/relationships/slide"/></Relationships>
</file>

<file path=ppt/notesSlides/_rels/notesSlide5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9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0.xml" Type="http://schemas.openxmlformats.org/officeDocument/2006/relationships/slide"/></Relationships>
</file>

<file path=ppt/notesSlides/_rels/notesSlide6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1.xml" Type="http://schemas.openxmlformats.org/officeDocument/2006/relationships/slide"/></Relationships>
</file>

<file path=ppt/notesSlides/_rels/notesSlide6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2.xml" Type="http://schemas.openxmlformats.org/officeDocument/2006/relationships/slide"/></Relationships>
</file>

<file path=ppt/notesSlides/_rels/notesSlide6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3.xml" Type="http://schemas.openxmlformats.org/officeDocument/2006/relationships/slide"/></Relationships>
</file>

<file path=ppt/notesSlides/_rels/notesSlide6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4.xml" Type="http://schemas.openxmlformats.org/officeDocument/2006/relationships/slide"/></Relationships>
</file>

<file path=ppt/notesSlides/_rels/notesSlide6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5.xml" Type="http://schemas.openxmlformats.org/officeDocument/2006/relationships/slide"/></Relationships>
</file>

<file path=ppt/notesSlides/_rels/notesSlide6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6.xml" Type="http://schemas.openxmlformats.org/officeDocument/2006/relationships/slide"/></Relationships>
</file>

<file path=ppt/notesSlides/_rels/notesSlide6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7.xml" Type="http://schemas.openxmlformats.org/officeDocument/2006/relationships/slide"/></Relationships>
</file>

<file path=ppt/notesSlides/_rels/notesSlide6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8.xml" Type="http://schemas.openxmlformats.org/officeDocument/2006/relationships/slide"/></Relationships>
</file>

<file path=ppt/notesSlides/_rels/notesSlide6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0.xml" Type="http://schemas.openxmlformats.org/officeDocument/2006/relationships/slide"/></Relationships>
</file>

<file path=ppt/notesSlides/_rels/notesSlide7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1.xml" Type="http://schemas.openxmlformats.org/officeDocument/2006/relationships/slide"/></Relationships>
</file>

<file path=ppt/notesSlides/_rels/notesSlide7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2.xml" Type="http://schemas.openxmlformats.org/officeDocument/2006/relationships/slide"/></Relationships>
</file>

<file path=ppt/notesSlides/_rels/notesSlide7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3.xml" Type="http://schemas.openxmlformats.org/officeDocument/2006/relationships/slide"/></Relationships>
</file>

<file path=ppt/notesSlides/_rels/notesSlide7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4.xml" Type="http://schemas.openxmlformats.org/officeDocument/2006/relationships/slide"/></Relationships>
</file>

<file path=ppt/notesSlides/_rels/notesSlide7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5.xml" Type="http://schemas.openxmlformats.org/officeDocument/2006/relationships/slide"/></Relationships>
</file>

<file path=ppt/notesSlides/_rels/notesSlide7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6.xml" Type="http://schemas.openxmlformats.org/officeDocument/2006/relationships/slide"/></Relationships>
</file>

<file path=ppt/notesSlides/_rels/notesSlide7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7.xml" Type="http://schemas.openxmlformats.org/officeDocument/2006/relationships/slide"/></Relationships>
</file>

<file path=ppt/notesSlides/_rels/notesSlide7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8.xml" Type="http://schemas.openxmlformats.org/officeDocument/2006/relationships/slide"/></Relationships>
</file>

<file path=ppt/notesSlides/_rels/notesSlide7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9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0.xml" Type="http://schemas.openxmlformats.org/officeDocument/2006/relationships/slide"/></Relationships>
</file>

<file path=ppt/notesSlides/_rels/notesSlide8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1.xml" Type="http://schemas.openxmlformats.org/officeDocument/2006/relationships/slide"/></Relationships>
</file>

<file path=ppt/notesSlides/_rels/notesSlide8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2.xml" Type="http://schemas.openxmlformats.org/officeDocument/2006/relationships/slide"/></Relationships>
</file>

<file path=ppt/notesSlides/_rels/notesSlide8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3.xml" Type="http://schemas.openxmlformats.org/officeDocument/2006/relationships/slide"/></Relationships>
</file>

<file path=ppt/notesSlides/_rels/notesSlide8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4.xml" Type="http://schemas.openxmlformats.org/officeDocument/2006/relationships/slide"/></Relationships>
</file>

<file path=ppt/notesSlides/_rels/notesSlide8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5.xml" Type="http://schemas.openxmlformats.org/officeDocument/2006/relationships/slide"/></Relationships>
</file>

<file path=ppt/notesSlides/_rels/notesSlide8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6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1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2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2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2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2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2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2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1.xml" Type="http://schemas.openxmlformats.org/officeDocument/2006/relationships/notesSlide"/><Relationship Id="rId3" Target="../media/image2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2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3.xml" Type="http://schemas.openxmlformats.org/officeDocument/2006/relationships/notesSlide"/><Relationship Id="rId3" Target="../media/image2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4.xml" Type="http://schemas.openxmlformats.org/officeDocument/2006/relationships/notesSlide"/><Relationship Id="rId3" Target="../media/image3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5.xml" Type="http://schemas.openxmlformats.org/officeDocument/2006/relationships/notesSlide"/><Relationship Id="rId3" Target="../media/image3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6.xml" Type="http://schemas.openxmlformats.org/officeDocument/2006/relationships/notesSlide"/><Relationship Id="rId3" Target="../media/image3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7.xml" Type="http://schemas.openxmlformats.org/officeDocument/2006/relationships/notesSlide"/><Relationship Id="rId3" Target="../media/image3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8.xml" Type="http://schemas.openxmlformats.org/officeDocument/2006/relationships/notesSlide"/><Relationship Id="rId3" Target="../media/image34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9.xml" Type="http://schemas.openxmlformats.org/officeDocument/2006/relationships/notesSlide"/><Relationship Id="rId3" Target="../media/image3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0.xml" Type="http://schemas.openxmlformats.org/officeDocument/2006/relationships/notesSlide"/><Relationship Id="rId3" Target="../media/image35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1.xml" Type="http://schemas.openxmlformats.org/officeDocument/2006/relationships/notesSlide"/><Relationship Id="rId3" Target="../media/image2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2.xml" Type="http://schemas.openxmlformats.org/officeDocument/2006/relationships/notesSlide"/><Relationship Id="rId3" Target="../media/image27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3.xml" Type="http://schemas.openxmlformats.org/officeDocument/2006/relationships/notesSlide"/><Relationship Id="rId3" Target="../media/image36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4.xml" Type="http://schemas.openxmlformats.org/officeDocument/2006/relationships/notesSlide"/><Relationship Id="rId3" Target="../media/image37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5.xml" Type="http://schemas.openxmlformats.org/officeDocument/2006/relationships/notesSlide"/><Relationship Id="rId3" Target="../media/image38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6.xml" Type="http://schemas.openxmlformats.org/officeDocument/2006/relationships/notesSlide"/><Relationship Id="rId3" Target="../media/image39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7.xml" Type="http://schemas.openxmlformats.org/officeDocument/2006/relationships/notesSlide"/><Relationship Id="rId3" Target="../media/image40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8.xml" Type="http://schemas.openxmlformats.org/officeDocument/2006/relationships/notesSlide"/><Relationship Id="rId3" Target="../media/image41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9.xml" Type="http://schemas.openxmlformats.org/officeDocument/2006/relationships/notesSlide"/><Relationship Id="rId3" Target="../media/image4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0.xml" Type="http://schemas.openxmlformats.org/officeDocument/2006/relationships/notesSlid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1.xml" Type="http://schemas.openxmlformats.org/officeDocument/2006/relationships/notesSlid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2.xml" Type="http://schemas.openxmlformats.org/officeDocument/2006/relationships/notesSlid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3.xml" Type="http://schemas.openxmlformats.org/officeDocument/2006/relationships/notesSlide"/><Relationship Id="rId3" Target="../media/image43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4.xml" Type="http://schemas.openxmlformats.org/officeDocument/2006/relationships/notesSlide"/><Relationship Id="rId3" Target="../media/image44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5.xml" Type="http://schemas.openxmlformats.org/officeDocument/2006/relationships/notesSlide"/><Relationship Id="rId3" Target="../media/image45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6.xml" Type="http://schemas.openxmlformats.org/officeDocument/2006/relationships/notesSlide"/><Relationship Id="rId3" Target="../media/image46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7.xml" Type="http://schemas.openxmlformats.org/officeDocument/2006/relationships/notesSlide"/><Relationship Id="rId3" Target="../media/image47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8.xml" Type="http://schemas.openxmlformats.org/officeDocument/2006/relationships/notesSlide"/><Relationship Id="rId3" Target="../media/image48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9.xml" Type="http://schemas.openxmlformats.org/officeDocument/2006/relationships/notesSlide"/><Relationship Id="rId3" Target="../media/image49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0.xml" Type="http://schemas.openxmlformats.org/officeDocument/2006/relationships/notesSlide"/><Relationship Id="rId3" Target="../media/image51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1.xml" Type="http://schemas.openxmlformats.org/officeDocument/2006/relationships/notesSlide"/><Relationship Id="rId3" Target="../media/image52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2.xml" Type="http://schemas.openxmlformats.org/officeDocument/2006/relationships/notesSlid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3.xml" Type="http://schemas.openxmlformats.org/officeDocument/2006/relationships/notesSlide"/><Relationship Id="rId3" Target="../media/image53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4.xml" Type="http://schemas.openxmlformats.org/officeDocument/2006/relationships/notesSlide"/><Relationship Id="rId3" Target="../media/image54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5.xml" Type="http://schemas.openxmlformats.org/officeDocument/2006/relationships/notesSlide"/><Relationship Id="rId3" Target="../media/image55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6.xml" Type="http://schemas.openxmlformats.org/officeDocument/2006/relationships/notesSlide"/><Relationship Id="rId3" Target="../media/image56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7.xml" Type="http://schemas.openxmlformats.org/officeDocument/2006/relationships/notesSlide"/><Relationship Id="rId3" Target="../media/image57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8.xml" Type="http://schemas.openxmlformats.org/officeDocument/2006/relationships/notesSlide"/><Relationship Id="rId3" Target="../media/image58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9.xml" Type="http://schemas.openxmlformats.org/officeDocument/2006/relationships/notesSlide"/><Relationship Id="rId3" Target="../media/image59.pn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0.xml" Type="http://schemas.openxmlformats.org/officeDocument/2006/relationships/notesSlide"/><Relationship Id="rId3" Target="../media/image61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1.xml" Type="http://schemas.openxmlformats.org/officeDocument/2006/relationships/notesSlide"/><Relationship Id="rId3" Target="../media/image62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2.xml" Type="http://schemas.openxmlformats.org/officeDocument/2006/relationships/notesSlide"/><Relationship Id="rId3" Target="../media/image63.pn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3.xml" Type="http://schemas.openxmlformats.org/officeDocument/2006/relationships/notesSlide"/><Relationship Id="rId3" Target="../media/image65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4.xml" Type="http://schemas.openxmlformats.org/officeDocument/2006/relationships/notesSlide"/><Relationship Id="rId3" Target="../media/image66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5.xml" Type="http://schemas.openxmlformats.org/officeDocument/2006/relationships/notesSlide"/><Relationship Id="rId3" Target="../media/image67.png" Type="http://schemas.openxmlformats.org/officeDocument/2006/relationships/image"/><Relationship Id="rId4" Target="../media/image68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6.xml" Type="http://schemas.openxmlformats.org/officeDocument/2006/relationships/notesSlide"/><Relationship Id="rId3" Target="../media/image69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7.xml" Type="http://schemas.openxmlformats.org/officeDocument/2006/relationships/notesSlide"/><Relationship Id="rId3" Target="../media/image70.pn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8.xml" Type="http://schemas.openxmlformats.org/officeDocument/2006/relationships/notesSlide"/><Relationship Id="rId3" Target="../media/image71.pn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9.xml" Type="http://schemas.openxmlformats.org/officeDocument/2006/relationships/notesSlide"/><Relationship Id="rId3" Target="../media/image7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0.xml" Type="http://schemas.openxmlformats.org/officeDocument/2006/relationships/notesSlide"/><Relationship Id="rId3" Target="../media/image73.pn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1.xml" Type="http://schemas.openxmlformats.org/officeDocument/2006/relationships/notesSlide"/><Relationship Id="rId3" Target="../media/image74.png" Type="http://schemas.openxmlformats.org/officeDocument/2006/relationships/imag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2.xml" Type="http://schemas.openxmlformats.org/officeDocument/2006/relationships/notesSlide"/><Relationship Id="rId3" Target="../media/image75.png" Type="http://schemas.openxmlformats.org/officeDocument/2006/relationships/image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3.xml" Type="http://schemas.openxmlformats.org/officeDocument/2006/relationships/notesSlide"/><Relationship Id="rId3" Target="../media/image76.png" Type="http://schemas.openxmlformats.org/officeDocument/2006/relationships/image"/><Relationship Id="rId4" Target="../media/image77.png" Type="http://schemas.openxmlformats.org/officeDocument/2006/relationships/image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4.xml" Type="http://schemas.openxmlformats.org/officeDocument/2006/relationships/notesSlide"/></Relationships>
</file>

<file path=ppt/slides/_rels/slide8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5.xml" Type="http://schemas.openxmlformats.org/officeDocument/2006/relationships/notesSlide"/></Relationships>
</file>

<file path=ppt/slides/_rels/slide8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6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1238534"/>
            <a:ext cx="18288000" cy="7802597"/>
            <a:chOff x="0" y="0"/>
            <a:chExt cx="24384000" cy="1040346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384000" cy="10403459"/>
            </a:xfrm>
            <a:custGeom>
              <a:avLst/>
              <a:gdLst/>
              <a:ahLst/>
              <a:cxnLst/>
              <a:rect r="r" b="b" t="t" l="l"/>
              <a:pathLst>
                <a:path h="1040345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0403459"/>
                  </a:lnTo>
                  <a:lnTo>
                    <a:pt x="0" y="10403459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-19050" y="1334544"/>
            <a:ext cx="1606162" cy="7616576"/>
            <a:chOff x="0" y="0"/>
            <a:chExt cx="2141550" cy="1015543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41601" cy="10155428"/>
            </a:xfrm>
            <a:custGeom>
              <a:avLst/>
              <a:gdLst/>
              <a:ahLst/>
              <a:cxnLst/>
              <a:rect r="r" b="b" t="t" l="l"/>
              <a:pathLst>
                <a:path h="10155428" w="2141601">
                  <a:moveTo>
                    <a:pt x="0" y="0"/>
                  </a:moveTo>
                  <a:lnTo>
                    <a:pt x="2141601" y="0"/>
                  </a:lnTo>
                  <a:lnTo>
                    <a:pt x="2141601" y="10155428"/>
                  </a:lnTo>
                  <a:lnTo>
                    <a:pt x="0" y="10155428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4" id="24"/>
          <p:cNvGrpSpPr/>
          <p:nvPr/>
        </p:nvGrpSpPr>
        <p:grpSpPr>
          <a:xfrm rot="5400000">
            <a:off x="-3547688" y="5095495"/>
            <a:ext cx="10287003" cy="96012"/>
            <a:chOff x="0" y="0"/>
            <a:chExt cx="13716004" cy="12801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716000" cy="128016"/>
            </a:xfrm>
            <a:custGeom>
              <a:avLst/>
              <a:gdLst/>
              <a:ahLst/>
              <a:cxnLst/>
              <a:rect r="r" b="b" t="t" l="l"/>
              <a:pathLst>
                <a:path h="128016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6" id="26"/>
          <p:cNvGrpSpPr/>
          <p:nvPr/>
        </p:nvGrpSpPr>
        <p:grpSpPr>
          <a:xfrm rot="5400000">
            <a:off x="11487766" y="5095496"/>
            <a:ext cx="10287003" cy="96012"/>
            <a:chOff x="0" y="0"/>
            <a:chExt cx="13716004" cy="12801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716000" cy="128016"/>
            </a:xfrm>
            <a:custGeom>
              <a:avLst/>
              <a:gdLst/>
              <a:ahLst/>
              <a:cxnLst/>
              <a:rect r="r" b="b" t="t" l="l"/>
              <a:pathLst>
                <a:path h="128016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6679274" y="1344069"/>
            <a:ext cx="1606162" cy="7616576"/>
            <a:chOff x="0" y="0"/>
            <a:chExt cx="2141550" cy="1015543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141601" cy="10155428"/>
            </a:xfrm>
            <a:custGeom>
              <a:avLst/>
              <a:gdLst/>
              <a:ahLst/>
              <a:cxnLst/>
              <a:rect r="r" b="b" t="t" l="l"/>
              <a:pathLst>
                <a:path h="10155428" w="2141601">
                  <a:moveTo>
                    <a:pt x="0" y="0"/>
                  </a:moveTo>
                  <a:lnTo>
                    <a:pt x="2141601" y="0"/>
                  </a:lnTo>
                  <a:lnTo>
                    <a:pt x="2141601" y="10155428"/>
                  </a:lnTo>
                  <a:lnTo>
                    <a:pt x="0" y="10155428"/>
                  </a:lnTo>
                  <a:close/>
                </a:path>
              </a:pathLst>
            </a:custGeom>
            <a:solidFill>
              <a:srgbClr val="EBEBEB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6679274" y="0"/>
            <a:ext cx="1606162" cy="1238530"/>
            <a:chOff x="0" y="0"/>
            <a:chExt cx="2141550" cy="165137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141601" cy="1651381"/>
            </a:xfrm>
            <a:custGeom>
              <a:avLst/>
              <a:gdLst/>
              <a:ahLst/>
              <a:cxnLst/>
              <a:rect r="r" b="b" t="t" l="l"/>
              <a:pathLst>
                <a:path h="1651381" w="2141601">
                  <a:moveTo>
                    <a:pt x="0" y="0"/>
                  </a:moveTo>
                  <a:lnTo>
                    <a:pt x="2141601" y="0"/>
                  </a:lnTo>
                  <a:lnTo>
                    <a:pt x="2141601" y="1651381"/>
                  </a:lnTo>
                  <a:lnTo>
                    <a:pt x="0" y="1651381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6679272" y="9041132"/>
            <a:ext cx="1606162" cy="1245870"/>
            <a:chOff x="0" y="0"/>
            <a:chExt cx="2141550" cy="166116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141601" cy="1661160"/>
            </a:xfrm>
            <a:custGeom>
              <a:avLst/>
              <a:gdLst/>
              <a:ahLst/>
              <a:cxnLst/>
              <a:rect r="r" b="b" t="t" l="l"/>
              <a:pathLst>
                <a:path h="1661160" w="2141601">
                  <a:moveTo>
                    <a:pt x="0" y="0"/>
                  </a:moveTo>
                  <a:lnTo>
                    <a:pt x="2141601" y="0"/>
                  </a:lnTo>
                  <a:lnTo>
                    <a:pt x="2141601" y="1661160"/>
                  </a:lnTo>
                  <a:lnTo>
                    <a:pt x="0" y="1661160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852127" y="4683002"/>
            <a:ext cx="14246202" cy="183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Conversión de Unidades</a:t>
            </a:r>
          </a:p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Restful JAVA</a:t>
            </a:r>
          </a:p>
        </p:txBody>
      </p:sp>
      <p:sp>
        <p:nvSpPr>
          <p:cNvPr name="Freeform 35" id="35" descr="Resultado de imagen para espe"/>
          <p:cNvSpPr/>
          <p:nvPr/>
        </p:nvSpPr>
        <p:spPr>
          <a:xfrm flipH="false" flipV="false" rot="0">
            <a:off x="1742397" y="1722664"/>
            <a:ext cx="14465660" cy="2800350"/>
          </a:xfrm>
          <a:custGeom>
            <a:avLst/>
            <a:gdLst/>
            <a:ahLst/>
            <a:cxnLst/>
            <a:rect r="r" b="b" t="t" l="l"/>
            <a:pathLst>
              <a:path h="2800350" w="14465660">
                <a:moveTo>
                  <a:pt x="0" y="0"/>
                </a:moveTo>
                <a:lnTo>
                  <a:pt x="14465660" y="0"/>
                </a:lnTo>
                <a:lnTo>
                  <a:pt x="14465660" y="2800350"/>
                </a:lnTo>
                <a:lnTo>
                  <a:pt x="0" y="2800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62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2552973" y="6857455"/>
            <a:ext cx="2780757" cy="51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INTEGRANTES: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222696" y="6857455"/>
            <a:ext cx="3956410" cy="144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GUEVARA MATHIAS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IZA CHRISTOPHER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TINOCO SHARED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758109" y="6857435"/>
            <a:ext cx="6209447" cy="1771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NRC: 2648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FECHA:  25/11/2024</a:t>
            </a: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ING: CAMPAÑA MAURICIO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567676" y="4363355"/>
            <a:ext cx="6920894" cy="5734455"/>
          </a:xfrm>
          <a:custGeom>
            <a:avLst/>
            <a:gdLst/>
            <a:ahLst/>
            <a:cxnLst/>
            <a:rect r="r" b="b" t="t" l="l"/>
            <a:pathLst>
              <a:path h="5734455" w="6920894">
                <a:moveTo>
                  <a:pt x="0" y="0"/>
                </a:moveTo>
                <a:lnTo>
                  <a:pt x="6920895" y="0"/>
                </a:lnTo>
                <a:lnTo>
                  <a:pt x="6920895" y="5734455"/>
                </a:lnTo>
                <a:lnTo>
                  <a:pt x="0" y="5734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 LA ARQUITECTURA MVC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crearon los paquetes modelo, controlador, pruebas, servicios dentro del source package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7065520" y="4200340"/>
            <a:ext cx="9925208" cy="5644962"/>
          </a:xfrm>
          <a:custGeom>
            <a:avLst/>
            <a:gdLst/>
            <a:ahLst/>
            <a:cxnLst/>
            <a:rect r="r" b="b" t="t" l="l"/>
            <a:pathLst>
              <a:path h="5644962" w="9925208">
                <a:moveTo>
                  <a:pt x="0" y="0"/>
                </a:moveTo>
                <a:lnTo>
                  <a:pt x="9925207" y="0"/>
                </a:lnTo>
                <a:lnTo>
                  <a:pt x="9925207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DEL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Para crear el servicio se debe añadir un elemento “RESTful Web Services from Patterns”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7934126" y="4200340"/>
            <a:ext cx="8187995" cy="5926061"/>
          </a:xfrm>
          <a:custGeom>
            <a:avLst/>
            <a:gdLst/>
            <a:ahLst/>
            <a:cxnLst/>
            <a:rect r="r" b="b" t="t" l="l"/>
            <a:pathLst>
              <a:path h="5926061" w="8187995">
                <a:moveTo>
                  <a:pt x="0" y="0"/>
                </a:moveTo>
                <a:lnTo>
                  <a:pt x="8187995" y="0"/>
                </a:lnTo>
                <a:lnTo>
                  <a:pt x="8187995" y="5926061"/>
                </a:lnTo>
                <a:lnTo>
                  <a:pt x="0" y="5926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DEL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debe configurar el tipo de información que se va a enviar, el nombre del path y las clases.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670711" y="4846390"/>
            <a:ext cx="7009448" cy="2989510"/>
          </a:xfrm>
          <a:custGeom>
            <a:avLst/>
            <a:gdLst/>
            <a:ahLst/>
            <a:cxnLst/>
            <a:rect r="r" b="b" t="t" l="l"/>
            <a:pathLst>
              <a:path h="2989510" w="7009448">
                <a:moveTo>
                  <a:pt x="0" y="0"/>
                </a:moveTo>
                <a:lnTo>
                  <a:pt x="7009448" y="0"/>
                </a:lnTo>
                <a:lnTo>
                  <a:pt x="7009448" y="2989510"/>
                </a:lnTo>
                <a:lnTo>
                  <a:pt x="0" y="2989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DEL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Finalmente se creará un archivo de configuración general y uno de lógica por cada servicio.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6197697" y="4741361"/>
            <a:ext cx="6096031" cy="3886220"/>
          </a:xfrm>
          <a:custGeom>
            <a:avLst/>
            <a:gdLst/>
            <a:ahLst/>
            <a:cxnLst/>
            <a:rect r="r" b="b" t="t" l="l"/>
            <a:pathLst>
              <a:path h="3886220" w="6096031">
                <a:moveTo>
                  <a:pt x="0" y="0"/>
                </a:moveTo>
                <a:lnTo>
                  <a:pt x="6096030" y="0"/>
                </a:lnTo>
                <a:lnTo>
                  <a:pt x="6096030" y="3886220"/>
                </a:lnTo>
                <a:lnTo>
                  <a:pt x="0" y="388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12428555" y="4886140"/>
            <a:ext cx="5613384" cy="3452231"/>
          </a:xfrm>
          <a:custGeom>
            <a:avLst/>
            <a:gdLst/>
            <a:ahLst/>
            <a:cxnLst/>
            <a:rect r="r" b="b" t="t" l="l"/>
            <a:pathLst>
              <a:path h="3452231" w="5613384">
                <a:moveTo>
                  <a:pt x="0" y="0"/>
                </a:moveTo>
                <a:lnTo>
                  <a:pt x="5613384" y="0"/>
                </a:lnTo>
                <a:lnTo>
                  <a:pt x="5613384" y="3452231"/>
                </a:lnTo>
                <a:lnTo>
                  <a:pt x="0" y="3452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9" id="69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DEL SERVICIO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Para implementar la lógica del servicio se crearon 2 modelos, uno para la autenticación y otro para la conversión.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6755750" y="4312139"/>
            <a:ext cx="10571873" cy="4519476"/>
          </a:xfrm>
          <a:custGeom>
            <a:avLst/>
            <a:gdLst/>
            <a:ahLst/>
            <a:cxnLst/>
            <a:rect r="r" b="b" t="t" l="l"/>
            <a:pathLst>
              <a:path h="4519476" w="10571873">
                <a:moveTo>
                  <a:pt x="0" y="0"/>
                </a:moveTo>
                <a:lnTo>
                  <a:pt x="10571873" y="0"/>
                </a:lnTo>
                <a:lnTo>
                  <a:pt x="10571873" y="4519476"/>
                </a:lnTo>
                <a:lnTo>
                  <a:pt x="0" y="451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DEL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Del mismo modo se implementaron 2 controladores dentro del servicio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6377494" y="4409890"/>
            <a:ext cx="11301259" cy="3983694"/>
          </a:xfrm>
          <a:custGeom>
            <a:avLst/>
            <a:gdLst/>
            <a:ahLst/>
            <a:cxnLst/>
            <a:rect r="r" b="b" t="t" l="l"/>
            <a:pathLst>
              <a:path h="3983694" w="11301259">
                <a:moveTo>
                  <a:pt x="0" y="0"/>
                </a:moveTo>
                <a:lnTo>
                  <a:pt x="11301259" y="0"/>
                </a:lnTo>
                <a:lnTo>
                  <a:pt x="11301259" y="3983694"/>
                </a:lnTo>
                <a:lnTo>
                  <a:pt x="0" y="3983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DEL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Del mismo modo se implementaron 2 controladores dentro del servicio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7264518" y="4495615"/>
            <a:ext cx="9527211" cy="5132785"/>
          </a:xfrm>
          <a:custGeom>
            <a:avLst/>
            <a:gdLst/>
            <a:ahLst/>
            <a:cxnLst/>
            <a:rect r="r" b="b" t="t" l="l"/>
            <a:pathLst>
              <a:path h="5132785" w="9527211">
                <a:moveTo>
                  <a:pt x="0" y="0"/>
                </a:moveTo>
                <a:lnTo>
                  <a:pt x="9527211" y="0"/>
                </a:lnTo>
                <a:lnTo>
                  <a:pt x="9527211" y="5132785"/>
                </a:lnTo>
                <a:lnTo>
                  <a:pt x="0" y="5132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DEL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Dentro del servicio se modifica el archivo para implementar el método post y usar los modelos y controladores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7139799" y="4495615"/>
            <a:ext cx="9803776" cy="5661681"/>
          </a:xfrm>
          <a:custGeom>
            <a:avLst/>
            <a:gdLst/>
            <a:ahLst/>
            <a:cxnLst/>
            <a:rect r="r" b="b" t="t" l="l"/>
            <a:pathLst>
              <a:path h="5661681" w="9803776">
                <a:moveTo>
                  <a:pt x="0" y="0"/>
                </a:moveTo>
                <a:lnTo>
                  <a:pt x="9803775" y="0"/>
                </a:lnTo>
                <a:lnTo>
                  <a:pt x="9803775" y="5661680"/>
                </a:lnTo>
                <a:lnTo>
                  <a:pt x="0" y="5661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DEL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Dentro del servicio se modifica el archivo para implementar el método post y usar los modelos y controladores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9223848" y="3724090"/>
            <a:ext cx="5378118" cy="5642977"/>
          </a:xfrm>
          <a:custGeom>
            <a:avLst/>
            <a:gdLst/>
            <a:ahLst/>
            <a:cxnLst/>
            <a:rect r="r" b="b" t="t" l="l"/>
            <a:pathLst>
              <a:path h="5642977" w="5378118">
                <a:moveTo>
                  <a:pt x="0" y="0"/>
                </a:moveTo>
                <a:lnTo>
                  <a:pt x="5378118" y="0"/>
                </a:lnTo>
                <a:lnTo>
                  <a:pt x="5378118" y="5642977"/>
                </a:lnTo>
                <a:lnTo>
                  <a:pt x="0" y="5642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DEL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Estructura final del servicio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26372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-13701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-19050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309798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2213784" y="0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2305223" y="1643260"/>
            <a:ext cx="5996480" cy="7525339"/>
            <a:chOff x="0" y="0"/>
            <a:chExt cx="7995306" cy="1003378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995285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7995285">
                  <a:moveTo>
                    <a:pt x="0" y="0"/>
                  </a:moveTo>
                  <a:lnTo>
                    <a:pt x="7995285" y="0"/>
                  </a:lnTo>
                  <a:lnTo>
                    <a:pt x="7995285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271876" y="2154827"/>
            <a:ext cx="9751680" cy="86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rPr>
              <a:t>Agenda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907486" y="3357160"/>
            <a:ext cx="5186030" cy="4478740"/>
            <a:chOff x="0" y="0"/>
            <a:chExt cx="6914706" cy="5971654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90C226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1" id="41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42" id="42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90C226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5" id="45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6" id="46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90C226"/>
              </a:solidFill>
            </p:spPr>
          </p:sp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9" id="49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50" id="50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90C226"/>
              </a:solidFill>
            </p:spPr>
          </p:sp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3" id="53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4" id="54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90C226"/>
              </a:solidFill>
            </p:spPr>
          </p:sp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7" id="57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8" id="58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90C226"/>
              </a:solidFill>
            </p:spPr>
          </p:sp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1" id="61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62" id="62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90C226"/>
              </a:solidFill>
            </p:spPr>
          </p:sp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5" id="65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6" id="66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90C226"/>
              </a:solidFill>
            </p:spPr>
          </p:sp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9" id="69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9277904" y="3845780"/>
            <a:ext cx="5241673" cy="6028884"/>
          </a:xfrm>
          <a:custGeom>
            <a:avLst/>
            <a:gdLst/>
            <a:ahLst/>
            <a:cxnLst/>
            <a:rect r="r" b="b" t="t" l="l"/>
            <a:pathLst>
              <a:path h="6028884" w="5241673">
                <a:moveTo>
                  <a:pt x="0" y="0"/>
                </a:moveTo>
                <a:lnTo>
                  <a:pt x="5241673" y="0"/>
                </a:lnTo>
                <a:lnTo>
                  <a:pt x="5241673" y="6028884"/>
                </a:lnTo>
                <a:lnTo>
                  <a:pt x="0" y="6028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EJECUCIÓN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da clic derecho al proyecto y se selecciona la opción “Test RESTful Web Services”.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7817701" y="4019365"/>
            <a:ext cx="8324793" cy="5900197"/>
          </a:xfrm>
          <a:custGeom>
            <a:avLst/>
            <a:gdLst/>
            <a:ahLst/>
            <a:cxnLst/>
            <a:rect r="r" b="b" t="t" l="l"/>
            <a:pathLst>
              <a:path h="5900197" w="8324793">
                <a:moveTo>
                  <a:pt x="0" y="0"/>
                </a:moveTo>
                <a:lnTo>
                  <a:pt x="8324793" y="0"/>
                </a:lnTo>
                <a:lnTo>
                  <a:pt x="8324793" y="5900197"/>
                </a:lnTo>
                <a:lnTo>
                  <a:pt x="0" y="5900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EJECUCIÓN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le da a OK en la ventana emergente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6524805" y="4572000"/>
            <a:ext cx="11301259" cy="5424604"/>
          </a:xfrm>
          <a:custGeom>
            <a:avLst/>
            <a:gdLst/>
            <a:ahLst/>
            <a:cxnLst/>
            <a:rect r="r" b="b" t="t" l="l"/>
            <a:pathLst>
              <a:path h="5424604" w="11301259">
                <a:moveTo>
                  <a:pt x="0" y="0"/>
                </a:moveTo>
                <a:lnTo>
                  <a:pt x="11301259" y="0"/>
                </a:lnTo>
                <a:lnTo>
                  <a:pt x="11301259" y="5424604"/>
                </a:lnTo>
                <a:lnTo>
                  <a:pt x="0" y="5424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EJECUCIÓN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abre una página en el navegador en la cual se puede probar el servicio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7411533" y="4010413"/>
            <a:ext cx="9260307" cy="5741390"/>
          </a:xfrm>
          <a:custGeom>
            <a:avLst/>
            <a:gdLst/>
            <a:ahLst/>
            <a:cxnLst/>
            <a:rect r="r" b="b" t="t" l="l"/>
            <a:pathLst>
              <a:path h="5741390" w="9260307">
                <a:moveTo>
                  <a:pt x="0" y="0"/>
                </a:moveTo>
                <a:lnTo>
                  <a:pt x="9260307" y="0"/>
                </a:lnTo>
                <a:lnTo>
                  <a:pt x="9260307" y="5741391"/>
                </a:lnTo>
                <a:lnTo>
                  <a:pt x="0" y="5741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EJECUCIÓN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envía la petición con los parámetros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132920" y="4099787"/>
            <a:ext cx="7817532" cy="5999956"/>
          </a:xfrm>
          <a:custGeom>
            <a:avLst/>
            <a:gdLst/>
            <a:ahLst/>
            <a:cxnLst/>
            <a:rect r="r" b="b" t="t" l="l"/>
            <a:pathLst>
              <a:path h="5999956" w="7817532">
                <a:moveTo>
                  <a:pt x="0" y="0"/>
                </a:moveTo>
                <a:lnTo>
                  <a:pt x="7817533" y="0"/>
                </a:lnTo>
                <a:lnTo>
                  <a:pt x="7817533" y="5999956"/>
                </a:lnTo>
                <a:lnTo>
                  <a:pt x="0" y="5999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EJECUCIÓN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envía la petición con los parámetros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7966435" y="4019365"/>
            <a:ext cx="8123377" cy="5884982"/>
          </a:xfrm>
          <a:custGeom>
            <a:avLst/>
            <a:gdLst/>
            <a:ahLst/>
            <a:cxnLst/>
            <a:rect r="r" b="b" t="t" l="l"/>
            <a:pathLst>
              <a:path h="5884982" w="8123377">
                <a:moveTo>
                  <a:pt x="0" y="0"/>
                </a:moveTo>
                <a:lnTo>
                  <a:pt x="8123377" y="0"/>
                </a:lnTo>
                <a:lnTo>
                  <a:pt x="8123377" y="5884982"/>
                </a:lnTo>
                <a:lnTo>
                  <a:pt x="0" y="5884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CLIENTE DE CONSOLA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crea un proyecto de Java Application con Maven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12867839" y="4743265"/>
            <a:ext cx="5079114" cy="3804650"/>
          </a:xfrm>
          <a:custGeom>
            <a:avLst/>
            <a:gdLst/>
            <a:ahLst/>
            <a:cxnLst/>
            <a:rect r="r" b="b" t="t" l="l"/>
            <a:pathLst>
              <a:path h="3804650" w="5079114">
                <a:moveTo>
                  <a:pt x="0" y="0"/>
                </a:moveTo>
                <a:lnTo>
                  <a:pt x="5079114" y="0"/>
                </a:lnTo>
                <a:lnTo>
                  <a:pt x="5079114" y="3804649"/>
                </a:lnTo>
                <a:lnTo>
                  <a:pt x="0" y="3804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6212099" y="5273681"/>
            <a:ext cx="6506510" cy="2743817"/>
          </a:xfrm>
          <a:custGeom>
            <a:avLst/>
            <a:gdLst/>
            <a:ahLst/>
            <a:cxnLst/>
            <a:rect r="r" b="b" t="t" l="l"/>
            <a:pathLst>
              <a:path h="2743817" w="6506510">
                <a:moveTo>
                  <a:pt x="0" y="0"/>
                </a:moveTo>
                <a:lnTo>
                  <a:pt x="6506511" y="0"/>
                </a:lnTo>
                <a:lnTo>
                  <a:pt x="6506511" y="2743817"/>
                </a:lnTo>
                <a:lnTo>
                  <a:pt x="0" y="2743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9" id="69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 LA ARQUITECTURA MVC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implementan los paquetes para la arquitectura MVC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7543420" y="4318727"/>
            <a:ext cx="8865078" cy="4255238"/>
          </a:xfrm>
          <a:custGeom>
            <a:avLst/>
            <a:gdLst/>
            <a:ahLst/>
            <a:cxnLst/>
            <a:rect r="r" b="b" t="t" l="l"/>
            <a:pathLst>
              <a:path h="4255238" w="8865078">
                <a:moveTo>
                  <a:pt x="0" y="0"/>
                </a:moveTo>
                <a:lnTo>
                  <a:pt x="8865078" y="0"/>
                </a:lnTo>
                <a:lnTo>
                  <a:pt x="8865078" y="4255237"/>
                </a:lnTo>
                <a:lnTo>
                  <a:pt x="0" y="4255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CONSUMO DEL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Dentro del paquete de servicios se crea un nuevo cliente RESTful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7939707" y="4109047"/>
            <a:ext cx="8176834" cy="5928205"/>
          </a:xfrm>
          <a:custGeom>
            <a:avLst/>
            <a:gdLst/>
            <a:ahLst/>
            <a:cxnLst/>
            <a:rect r="r" b="b" t="t" l="l"/>
            <a:pathLst>
              <a:path h="5928205" w="8176834">
                <a:moveTo>
                  <a:pt x="0" y="0"/>
                </a:moveTo>
                <a:lnTo>
                  <a:pt x="8176833" y="0"/>
                </a:lnTo>
                <a:lnTo>
                  <a:pt x="8176833" y="5928204"/>
                </a:lnTo>
                <a:lnTo>
                  <a:pt x="0" y="5928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CONSUMO DEL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asigna el nombre del servicio y se le da clic a browse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9612168" y="4019365"/>
            <a:ext cx="5126534" cy="6059488"/>
          </a:xfrm>
          <a:custGeom>
            <a:avLst/>
            <a:gdLst/>
            <a:ahLst/>
            <a:cxnLst/>
            <a:rect r="r" b="b" t="t" l="l"/>
            <a:pathLst>
              <a:path h="6059488" w="5126534">
                <a:moveTo>
                  <a:pt x="0" y="0"/>
                </a:moveTo>
                <a:lnTo>
                  <a:pt x="5126534" y="0"/>
                </a:lnTo>
                <a:lnTo>
                  <a:pt x="5126534" y="6059488"/>
                </a:lnTo>
                <a:lnTo>
                  <a:pt x="0" y="6059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CONSUMO DEL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seleccionan los servicios que se desean implementar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" y="1238533"/>
            <a:ext cx="11528592" cy="8192047"/>
            <a:chOff x="0" y="0"/>
            <a:chExt cx="15371456" cy="109227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371445" cy="10922723"/>
            </a:xfrm>
            <a:custGeom>
              <a:avLst/>
              <a:gdLst/>
              <a:ahLst/>
              <a:cxnLst/>
              <a:rect r="r" b="b" t="t" l="l"/>
              <a:pathLst>
                <a:path h="10922723" w="15371445">
                  <a:moveTo>
                    <a:pt x="0" y="0"/>
                  </a:moveTo>
                  <a:lnTo>
                    <a:pt x="15371445" y="0"/>
                  </a:lnTo>
                  <a:lnTo>
                    <a:pt x="15371445" y="10922723"/>
                  </a:lnTo>
                  <a:lnTo>
                    <a:pt x="0" y="10922723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1448117"/>
            <a:ext cx="1606162" cy="7810183"/>
            <a:chOff x="0" y="0"/>
            <a:chExt cx="2141550" cy="104135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1601" cy="10413569"/>
            </a:xfrm>
            <a:custGeom>
              <a:avLst/>
              <a:gdLst/>
              <a:ahLst/>
              <a:cxnLst/>
              <a:rect r="r" b="b" t="t" l="l"/>
              <a:pathLst>
                <a:path h="10413569" w="2141601">
                  <a:moveTo>
                    <a:pt x="0" y="0"/>
                  </a:moveTo>
                  <a:lnTo>
                    <a:pt x="2141601" y="0"/>
                  </a:lnTo>
                  <a:lnTo>
                    <a:pt x="2141601" y="10413569"/>
                  </a:lnTo>
                  <a:lnTo>
                    <a:pt x="0" y="10413569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-3547688" y="5095495"/>
            <a:ext cx="10287003" cy="96012"/>
            <a:chOff x="0" y="0"/>
            <a:chExt cx="13716004" cy="1280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0" cy="128016"/>
            </a:xfrm>
            <a:custGeom>
              <a:avLst/>
              <a:gdLst/>
              <a:ahLst/>
              <a:cxnLst/>
              <a:rect r="r" b="b" t="t" l="l"/>
              <a:pathLst>
                <a:path h="128016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6374746" y="5095496"/>
            <a:ext cx="10287003" cy="96012"/>
            <a:chOff x="0" y="0"/>
            <a:chExt cx="13716004" cy="1280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16000" cy="128016"/>
            </a:xfrm>
            <a:custGeom>
              <a:avLst/>
              <a:gdLst/>
              <a:ahLst/>
              <a:cxnLst/>
              <a:rect r="r" b="b" t="t" l="l"/>
              <a:pathLst>
                <a:path h="128016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534094" y="-14288"/>
            <a:ext cx="6768194" cy="10315575"/>
            <a:chOff x="0" y="0"/>
            <a:chExt cx="9024258" cy="13754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9050" y="19050"/>
              <a:ext cx="898613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8986139">
                  <a:moveTo>
                    <a:pt x="0" y="0"/>
                  </a:moveTo>
                  <a:lnTo>
                    <a:pt x="8986139" y="0"/>
                  </a:lnTo>
                  <a:lnTo>
                    <a:pt x="898613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226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024239" cy="13754100"/>
            </a:xfrm>
            <a:custGeom>
              <a:avLst/>
              <a:gdLst/>
              <a:ahLst/>
              <a:cxnLst/>
              <a:rect r="r" b="b" t="t" l="l"/>
              <a:pathLst>
                <a:path h="13754100" w="9024239">
                  <a:moveTo>
                    <a:pt x="19050" y="0"/>
                  </a:moveTo>
                  <a:lnTo>
                    <a:pt x="9005189" y="0"/>
                  </a:lnTo>
                  <a:cubicBezTo>
                    <a:pt x="9015730" y="0"/>
                    <a:pt x="9024239" y="8509"/>
                    <a:pt x="9024239" y="19050"/>
                  </a:cubicBezTo>
                  <a:lnTo>
                    <a:pt x="9024239" y="13735050"/>
                  </a:lnTo>
                  <a:cubicBezTo>
                    <a:pt x="9024239" y="13745590"/>
                    <a:pt x="9015730" y="13754100"/>
                    <a:pt x="9005189" y="13754100"/>
                  </a:cubicBezTo>
                  <a:lnTo>
                    <a:pt x="19050" y="13754100"/>
                  </a:lnTo>
                  <a:cubicBezTo>
                    <a:pt x="8509" y="13754100"/>
                    <a:pt x="0" y="13745590"/>
                    <a:pt x="0" y="137350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3735050"/>
                  </a:lnTo>
                  <a:lnTo>
                    <a:pt x="19050" y="13735050"/>
                  </a:lnTo>
                  <a:lnTo>
                    <a:pt x="19050" y="13716000"/>
                  </a:lnTo>
                  <a:lnTo>
                    <a:pt x="9005189" y="13716000"/>
                  </a:lnTo>
                  <a:lnTo>
                    <a:pt x="9005189" y="13735050"/>
                  </a:lnTo>
                  <a:lnTo>
                    <a:pt x="8986139" y="13735050"/>
                  </a:lnTo>
                  <a:lnTo>
                    <a:pt x="8986139" y="19050"/>
                  </a:lnTo>
                  <a:lnTo>
                    <a:pt x="9005189" y="19050"/>
                  </a:lnTo>
                  <a:lnTo>
                    <a:pt x="9005189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3A500A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325176" y="2904130"/>
            <a:ext cx="5186030" cy="4478740"/>
            <a:chOff x="0" y="0"/>
            <a:chExt cx="6914706" cy="597165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24" id="24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28" id="28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32" id="32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3" id="43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44" id="44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7" id="47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2170367" y="1705050"/>
            <a:ext cx="871662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INTRODUCCIÓN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836027" y="3094630"/>
            <a:ext cx="939805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80"/>
              </a:lnSpc>
            </a:pPr>
            <a:r>
              <a:rPr lang="en-US" sz="3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INTRODUCCIÓN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037034" y="4207988"/>
            <a:ext cx="9077996" cy="387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8"/>
              </a:lnSpc>
              <a:spcBef>
                <a:spcPct val="0"/>
              </a:spcBef>
            </a:pPr>
            <a:r>
              <a:rPr lang="en-US" sz="2665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Una característica destacada de los servicios web es su independencia de lenguaje y plataforma, lo que permite que un servicio desarrollado en Java sea compatible con clientes creados en otros entornos, y viceversa. </a:t>
            </a:r>
          </a:p>
          <a:p>
            <a:pPr algn="l">
              <a:lnSpc>
                <a:spcPts val="3838"/>
              </a:lnSpc>
              <a:spcBef>
                <a:spcPct val="0"/>
              </a:spcBef>
            </a:pPr>
            <a:r>
              <a:rPr lang="en-US" sz="2665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Este proyecto de investigación y desarrollo se centra en la creación de servicios RESTful con Java, una técnica ampliamente empleada en la construcción de aplicaciones web modernas y escalables. 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149702" y="4019365"/>
            <a:ext cx="7971373" cy="5968565"/>
          </a:xfrm>
          <a:custGeom>
            <a:avLst/>
            <a:gdLst/>
            <a:ahLst/>
            <a:cxnLst/>
            <a:rect r="r" b="b" t="t" l="l"/>
            <a:pathLst>
              <a:path h="5968565" w="7971373">
                <a:moveTo>
                  <a:pt x="0" y="0"/>
                </a:moveTo>
                <a:lnTo>
                  <a:pt x="7971373" y="0"/>
                </a:lnTo>
                <a:lnTo>
                  <a:pt x="7971373" y="5968565"/>
                </a:lnTo>
                <a:lnTo>
                  <a:pt x="0" y="59685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CONSUMO DEL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genera el código para poder consumir el servicio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671091" y="4201906"/>
            <a:ext cx="6741191" cy="5715870"/>
          </a:xfrm>
          <a:custGeom>
            <a:avLst/>
            <a:gdLst/>
            <a:ahLst/>
            <a:cxnLst/>
            <a:rect r="r" b="b" t="t" l="l"/>
            <a:pathLst>
              <a:path h="5715870" w="6741191">
                <a:moveTo>
                  <a:pt x="0" y="0"/>
                </a:moveTo>
                <a:lnTo>
                  <a:pt x="6741191" y="0"/>
                </a:lnTo>
                <a:lnTo>
                  <a:pt x="6741191" y="5715870"/>
                </a:lnTo>
                <a:lnTo>
                  <a:pt x="0" y="5715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CONSUMO DEL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En este caso fueron dos servicios, el de conversión y el de login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MODELOS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crean los modelos de los objetos que se envían y reciben del servicio, implementando la misma lógica que en el servicio</a:t>
            </a:r>
          </a:p>
        </p:txBody>
      </p:sp>
      <p:sp>
        <p:nvSpPr>
          <p:cNvPr name="Freeform 70" id="70"/>
          <p:cNvSpPr/>
          <p:nvPr/>
        </p:nvSpPr>
        <p:spPr>
          <a:xfrm flipH="false" flipV="false" rot="0">
            <a:off x="6197697" y="4741361"/>
            <a:ext cx="6096031" cy="3886220"/>
          </a:xfrm>
          <a:custGeom>
            <a:avLst/>
            <a:gdLst/>
            <a:ahLst/>
            <a:cxnLst/>
            <a:rect r="r" b="b" t="t" l="l"/>
            <a:pathLst>
              <a:path h="3886220" w="6096031">
                <a:moveTo>
                  <a:pt x="0" y="0"/>
                </a:moveTo>
                <a:lnTo>
                  <a:pt x="6096030" y="0"/>
                </a:lnTo>
                <a:lnTo>
                  <a:pt x="6096030" y="3886220"/>
                </a:lnTo>
                <a:lnTo>
                  <a:pt x="0" y="3886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12428555" y="4886140"/>
            <a:ext cx="5613384" cy="3452231"/>
          </a:xfrm>
          <a:custGeom>
            <a:avLst/>
            <a:gdLst/>
            <a:ahLst/>
            <a:cxnLst/>
            <a:rect r="r" b="b" t="t" l="l"/>
            <a:pathLst>
              <a:path h="3452231" w="5613384">
                <a:moveTo>
                  <a:pt x="0" y="0"/>
                </a:moveTo>
                <a:lnTo>
                  <a:pt x="5613384" y="0"/>
                </a:lnTo>
                <a:lnTo>
                  <a:pt x="5613384" y="3452231"/>
                </a:lnTo>
                <a:lnTo>
                  <a:pt x="0" y="3452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066462" y="4019365"/>
            <a:ext cx="7950449" cy="5972775"/>
          </a:xfrm>
          <a:custGeom>
            <a:avLst/>
            <a:gdLst/>
            <a:ahLst/>
            <a:cxnLst/>
            <a:rect r="r" b="b" t="t" l="l"/>
            <a:pathLst>
              <a:path h="5972775" w="7950449">
                <a:moveTo>
                  <a:pt x="0" y="0"/>
                </a:moveTo>
                <a:lnTo>
                  <a:pt x="7950449" y="0"/>
                </a:lnTo>
                <a:lnTo>
                  <a:pt x="7950449" y="5972774"/>
                </a:lnTo>
                <a:lnTo>
                  <a:pt x="0" y="5972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MODELOS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implementa los controladores para consumir el cliente y los modelos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982110" y="3871727"/>
            <a:ext cx="6386650" cy="5149237"/>
          </a:xfrm>
          <a:custGeom>
            <a:avLst/>
            <a:gdLst/>
            <a:ahLst/>
            <a:cxnLst/>
            <a:rect r="r" b="b" t="t" l="l"/>
            <a:pathLst>
              <a:path h="5149237" w="6386650">
                <a:moveTo>
                  <a:pt x="0" y="0"/>
                </a:moveTo>
                <a:lnTo>
                  <a:pt x="6386650" y="0"/>
                </a:lnTo>
                <a:lnTo>
                  <a:pt x="6386650" y="5149237"/>
                </a:lnTo>
                <a:lnTo>
                  <a:pt x="0" y="5149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MODELOS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implementa los controladores para consumir el cliente y los modelos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312350" y="4495615"/>
            <a:ext cx="7646078" cy="4549416"/>
          </a:xfrm>
          <a:custGeom>
            <a:avLst/>
            <a:gdLst/>
            <a:ahLst/>
            <a:cxnLst/>
            <a:rect r="r" b="b" t="t" l="l"/>
            <a:pathLst>
              <a:path h="4549416" w="7646078">
                <a:moveTo>
                  <a:pt x="0" y="0"/>
                </a:moveTo>
                <a:lnTo>
                  <a:pt x="7646077" y="0"/>
                </a:lnTo>
                <a:lnTo>
                  <a:pt x="7646077" y="4549416"/>
                </a:lnTo>
                <a:lnTo>
                  <a:pt x="0" y="4549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VISTA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Finalmente, se implementa una clase main para crear el menú con el uso de los controladores y modelos.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9374562" y="3824031"/>
            <a:ext cx="5601746" cy="5927773"/>
          </a:xfrm>
          <a:custGeom>
            <a:avLst/>
            <a:gdLst/>
            <a:ahLst/>
            <a:cxnLst/>
            <a:rect r="r" b="b" t="t" l="l"/>
            <a:pathLst>
              <a:path h="5927773" w="5601746">
                <a:moveTo>
                  <a:pt x="0" y="0"/>
                </a:moveTo>
                <a:lnTo>
                  <a:pt x="5601746" y="0"/>
                </a:lnTo>
                <a:lnTo>
                  <a:pt x="5601746" y="5927773"/>
                </a:lnTo>
                <a:lnTo>
                  <a:pt x="0" y="5927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EJECUCIÓN DEL CLIENTE DE CONSOLA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En la vista se ejecuta el archivo y se puede utilizar el cliente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308866" y="4019365"/>
            <a:ext cx="7465642" cy="5043093"/>
          </a:xfrm>
          <a:custGeom>
            <a:avLst/>
            <a:gdLst/>
            <a:ahLst/>
            <a:cxnLst/>
            <a:rect r="r" b="b" t="t" l="l"/>
            <a:pathLst>
              <a:path h="5043093" w="7465642">
                <a:moveTo>
                  <a:pt x="0" y="0"/>
                </a:moveTo>
                <a:lnTo>
                  <a:pt x="7465641" y="0"/>
                </a:lnTo>
                <a:lnTo>
                  <a:pt x="7465641" y="5043093"/>
                </a:lnTo>
                <a:lnTo>
                  <a:pt x="0" y="5043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DEL CLIENTE DE ESCRITORIO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crea un proyecto Java Application con Maven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136802" y="4019365"/>
            <a:ext cx="8783566" cy="4975662"/>
          </a:xfrm>
          <a:custGeom>
            <a:avLst/>
            <a:gdLst/>
            <a:ahLst/>
            <a:cxnLst/>
            <a:rect r="r" b="b" t="t" l="l"/>
            <a:pathLst>
              <a:path h="4975662" w="8783566">
                <a:moveTo>
                  <a:pt x="0" y="0"/>
                </a:moveTo>
                <a:lnTo>
                  <a:pt x="8783566" y="0"/>
                </a:lnTo>
                <a:lnTo>
                  <a:pt x="8783566" y="4975662"/>
                </a:lnTo>
                <a:lnTo>
                  <a:pt x="0" y="4975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 LA ARQUITECTURA MVC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esctructura los paquetes en la arquitectura MVC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568504" y="3824685"/>
            <a:ext cx="7133770" cy="5243321"/>
          </a:xfrm>
          <a:custGeom>
            <a:avLst/>
            <a:gdLst/>
            <a:ahLst/>
            <a:cxnLst/>
            <a:rect r="r" b="b" t="t" l="l"/>
            <a:pathLst>
              <a:path h="5243321" w="7133770">
                <a:moveTo>
                  <a:pt x="0" y="0"/>
                </a:moveTo>
                <a:lnTo>
                  <a:pt x="7133769" y="0"/>
                </a:lnTo>
                <a:lnTo>
                  <a:pt x="7133769" y="5243321"/>
                </a:lnTo>
                <a:lnTo>
                  <a:pt x="0" y="5243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CONSUMO DE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En el paquete service, crear un archivo RESTful Java Client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" y="1238533"/>
            <a:ext cx="11528592" cy="8192047"/>
            <a:chOff x="0" y="0"/>
            <a:chExt cx="15371456" cy="109227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371445" cy="10922723"/>
            </a:xfrm>
            <a:custGeom>
              <a:avLst/>
              <a:gdLst/>
              <a:ahLst/>
              <a:cxnLst/>
              <a:rect r="r" b="b" t="t" l="l"/>
              <a:pathLst>
                <a:path h="10922723" w="15371445">
                  <a:moveTo>
                    <a:pt x="0" y="0"/>
                  </a:moveTo>
                  <a:lnTo>
                    <a:pt x="15371445" y="0"/>
                  </a:lnTo>
                  <a:lnTo>
                    <a:pt x="15371445" y="10922723"/>
                  </a:lnTo>
                  <a:lnTo>
                    <a:pt x="0" y="10922723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1448117"/>
            <a:ext cx="1606162" cy="7810183"/>
            <a:chOff x="0" y="0"/>
            <a:chExt cx="2141550" cy="104135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1601" cy="10413569"/>
            </a:xfrm>
            <a:custGeom>
              <a:avLst/>
              <a:gdLst/>
              <a:ahLst/>
              <a:cxnLst/>
              <a:rect r="r" b="b" t="t" l="l"/>
              <a:pathLst>
                <a:path h="10413569" w="2141601">
                  <a:moveTo>
                    <a:pt x="0" y="0"/>
                  </a:moveTo>
                  <a:lnTo>
                    <a:pt x="2141601" y="0"/>
                  </a:lnTo>
                  <a:lnTo>
                    <a:pt x="2141601" y="10413569"/>
                  </a:lnTo>
                  <a:lnTo>
                    <a:pt x="0" y="10413569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-3547688" y="5095495"/>
            <a:ext cx="10287003" cy="96012"/>
            <a:chOff x="0" y="0"/>
            <a:chExt cx="13716004" cy="1280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0" cy="128016"/>
            </a:xfrm>
            <a:custGeom>
              <a:avLst/>
              <a:gdLst/>
              <a:ahLst/>
              <a:cxnLst/>
              <a:rect r="r" b="b" t="t" l="l"/>
              <a:pathLst>
                <a:path h="128016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6374746" y="5095496"/>
            <a:ext cx="10287003" cy="96012"/>
            <a:chOff x="0" y="0"/>
            <a:chExt cx="13716004" cy="1280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16000" cy="128016"/>
            </a:xfrm>
            <a:custGeom>
              <a:avLst/>
              <a:gdLst/>
              <a:ahLst/>
              <a:cxnLst/>
              <a:rect r="r" b="b" t="t" l="l"/>
              <a:pathLst>
                <a:path h="128016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534094" y="-14288"/>
            <a:ext cx="6768194" cy="10315575"/>
            <a:chOff x="0" y="0"/>
            <a:chExt cx="9024258" cy="13754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9050" y="19050"/>
              <a:ext cx="898613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8986139">
                  <a:moveTo>
                    <a:pt x="0" y="0"/>
                  </a:moveTo>
                  <a:lnTo>
                    <a:pt x="8986139" y="0"/>
                  </a:lnTo>
                  <a:lnTo>
                    <a:pt x="898613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226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024239" cy="13754100"/>
            </a:xfrm>
            <a:custGeom>
              <a:avLst/>
              <a:gdLst/>
              <a:ahLst/>
              <a:cxnLst/>
              <a:rect r="r" b="b" t="t" l="l"/>
              <a:pathLst>
                <a:path h="13754100" w="9024239">
                  <a:moveTo>
                    <a:pt x="19050" y="0"/>
                  </a:moveTo>
                  <a:lnTo>
                    <a:pt x="9005189" y="0"/>
                  </a:lnTo>
                  <a:cubicBezTo>
                    <a:pt x="9015730" y="0"/>
                    <a:pt x="9024239" y="8509"/>
                    <a:pt x="9024239" y="19050"/>
                  </a:cubicBezTo>
                  <a:lnTo>
                    <a:pt x="9024239" y="13735050"/>
                  </a:lnTo>
                  <a:cubicBezTo>
                    <a:pt x="9024239" y="13745590"/>
                    <a:pt x="9015730" y="13754100"/>
                    <a:pt x="9005189" y="13754100"/>
                  </a:cubicBezTo>
                  <a:lnTo>
                    <a:pt x="19050" y="13754100"/>
                  </a:lnTo>
                  <a:cubicBezTo>
                    <a:pt x="8509" y="13754100"/>
                    <a:pt x="0" y="13745590"/>
                    <a:pt x="0" y="137350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3735050"/>
                  </a:lnTo>
                  <a:lnTo>
                    <a:pt x="19050" y="13735050"/>
                  </a:lnTo>
                  <a:lnTo>
                    <a:pt x="19050" y="13716000"/>
                  </a:lnTo>
                  <a:lnTo>
                    <a:pt x="9005189" y="13716000"/>
                  </a:lnTo>
                  <a:lnTo>
                    <a:pt x="9005189" y="13735050"/>
                  </a:lnTo>
                  <a:lnTo>
                    <a:pt x="8986139" y="13735050"/>
                  </a:lnTo>
                  <a:lnTo>
                    <a:pt x="8986139" y="19050"/>
                  </a:lnTo>
                  <a:lnTo>
                    <a:pt x="9005189" y="19050"/>
                  </a:lnTo>
                  <a:lnTo>
                    <a:pt x="9005189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3A500A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325176" y="2904130"/>
            <a:ext cx="5186030" cy="4478740"/>
            <a:chOff x="0" y="0"/>
            <a:chExt cx="6914706" cy="597165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24" id="24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28" id="28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32" id="32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3" id="43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44" id="44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7" id="47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2170367" y="1705017"/>
            <a:ext cx="8716620" cy="923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Objetivos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836027" y="3094663"/>
            <a:ext cx="9398056" cy="523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80"/>
              </a:lnSpc>
            </a:pPr>
            <a:r>
              <a:rPr lang="en-US" sz="3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General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983311" y="3739772"/>
            <a:ext cx="9214855" cy="1613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Analizar y comprender los conceptos fundamentales de los servicios RESTful y su uso en el desarrollo de aplicaciones web utilizando Java.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800110" y="5753133"/>
            <a:ext cx="9398056" cy="523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80"/>
              </a:lnSpc>
            </a:pPr>
            <a:r>
              <a:rPr lang="en-US" sz="3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Específicos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836027" y="6317136"/>
            <a:ext cx="9281589" cy="278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407" indent="-280703" lvl="1">
              <a:lnSpc>
                <a:spcPts val="3744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Diseñar y establecer las rutas y recursos necesarios para los servicios RESTful, seleccionando los métodos HTTP más apropiados para cada operación.</a:t>
            </a:r>
          </a:p>
          <a:p>
            <a:pPr algn="just" marL="561407" indent="-280703" lvl="1">
              <a:lnSpc>
                <a:spcPts val="3744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Desarrollar las funcionalidades de los servicios RESTful en Java, garantizando un manejo eficiente de solicitudes y respuestas.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632541" y="3842319"/>
            <a:ext cx="7085788" cy="5208054"/>
          </a:xfrm>
          <a:custGeom>
            <a:avLst/>
            <a:gdLst/>
            <a:ahLst/>
            <a:cxnLst/>
            <a:rect r="r" b="b" t="t" l="l"/>
            <a:pathLst>
              <a:path h="5208054" w="7085788">
                <a:moveTo>
                  <a:pt x="0" y="0"/>
                </a:moveTo>
                <a:lnTo>
                  <a:pt x="7085788" y="0"/>
                </a:lnTo>
                <a:lnTo>
                  <a:pt x="7085788" y="5208054"/>
                </a:lnTo>
                <a:lnTo>
                  <a:pt x="0" y="5208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CONSUMO DE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En el paquete service, crear un archivo RESTful Java Client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Freeform 68" id="68"/>
          <p:cNvSpPr/>
          <p:nvPr/>
        </p:nvSpPr>
        <p:spPr>
          <a:xfrm flipH="false" flipV="false" rot="0">
            <a:off x="8773110" y="4019365"/>
            <a:ext cx="6804650" cy="4933371"/>
          </a:xfrm>
          <a:custGeom>
            <a:avLst/>
            <a:gdLst/>
            <a:ahLst/>
            <a:cxnLst/>
            <a:rect r="r" b="b" t="t" l="l"/>
            <a:pathLst>
              <a:path h="4933371" w="6804650">
                <a:moveTo>
                  <a:pt x="0" y="0"/>
                </a:moveTo>
                <a:lnTo>
                  <a:pt x="6804650" y="0"/>
                </a:lnTo>
                <a:lnTo>
                  <a:pt x="6804650" y="4933371"/>
                </a:lnTo>
                <a:lnTo>
                  <a:pt x="0" y="4933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9" id="69"/>
          <p:cNvSpPr txBox="true"/>
          <p:nvPr/>
        </p:nvSpPr>
        <p:spPr>
          <a:xfrm rot="0">
            <a:off x="6851199" y="3247478"/>
            <a:ext cx="10455726" cy="476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21"/>
              </a:lnSpc>
            </a:pPr>
            <a:r>
              <a:rPr lang="en-US" sz="2547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asigna el nombre del servicio y se le da clic a browse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CONSUMO DE SERVICIO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851199" y="3247478"/>
            <a:ext cx="10455726" cy="955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21"/>
              </a:lnSpc>
            </a:pPr>
            <a:r>
              <a:rPr lang="en-US" sz="2547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genra automaticamente el código de conexión al servicio en los archivos cliente.</a:t>
            </a:r>
          </a:p>
        </p:txBody>
      </p:sp>
      <p:sp>
        <p:nvSpPr>
          <p:cNvPr name="Freeform 69" id="69"/>
          <p:cNvSpPr/>
          <p:nvPr/>
        </p:nvSpPr>
        <p:spPr>
          <a:xfrm flipH="false" flipV="false" rot="0">
            <a:off x="9367443" y="4242757"/>
            <a:ext cx="6525018" cy="4885607"/>
          </a:xfrm>
          <a:custGeom>
            <a:avLst/>
            <a:gdLst/>
            <a:ahLst/>
            <a:cxnLst/>
            <a:rect r="r" b="b" t="t" l="l"/>
            <a:pathLst>
              <a:path h="4885607" w="6525018">
                <a:moveTo>
                  <a:pt x="0" y="0"/>
                </a:moveTo>
                <a:lnTo>
                  <a:pt x="6525019" y="0"/>
                </a:lnTo>
                <a:lnTo>
                  <a:pt x="6525019" y="4885607"/>
                </a:lnTo>
                <a:lnTo>
                  <a:pt x="0" y="4885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0" id="70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CONSUMO DE SERVICIO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893786" y="4346465"/>
            <a:ext cx="6483205" cy="4676012"/>
          </a:xfrm>
          <a:custGeom>
            <a:avLst/>
            <a:gdLst/>
            <a:ahLst/>
            <a:cxnLst/>
            <a:rect r="r" b="b" t="t" l="l"/>
            <a:pathLst>
              <a:path h="4676012" w="6483205">
                <a:moveTo>
                  <a:pt x="0" y="0"/>
                </a:moveTo>
                <a:lnTo>
                  <a:pt x="6483205" y="0"/>
                </a:lnTo>
                <a:lnTo>
                  <a:pt x="6483205" y="4676012"/>
                </a:lnTo>
                <a:lnTo>
                  <a:pt x="0" y="4676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MODELO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Al igual que en el cliente de consola se crean dos modelos con dos subclases cada uno (Request y Response) 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7499869" y="4019365"/>
            <a:ext cx="9271039" cy="5052716"/>
          </a:xfrm>
          <a:custGeom>
            <a:avLst/>
            <a:gdLst/>
            <a:ahLst/>
            <a:cxnLst/>
            <a:rect r="r" b="b" t="t" l="l"/>
            <a:pathLst>
              <a:path h="5052716" w="9271039">
                <a:moveTo>
                  <a:pt x="0" y="0"/>
                </a:moveTo>
                <a:lnTo>
                  <a:pt x="9271039" y="0"/>
                </a:lnTo>
                <a:lnTo>
                  <a:pt x="9271039" y="5052716"/>
                </a:lnTo>
                <a:lnTo>
                  <a:pt x="0" y="5052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MODELO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Igualmente se crean dos subclases en el modelo de Conversión 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102947" y="4495615"/>
            <a:ext cx="8039547" cy="4672987"/>
          </a:xfrm>
          <a:custGeom>
            <a:avLst/>
            <a:gdLst/>
            <a:ahLst/>
            <a:cxnLst/>
            <a:rect r="r" b="b" t="t" l="l"/>
            <a:pathLst>
              <a:path h="4672987" w="8039547">
                <a:moveTo>
                  <a:pt x="0" y="0"/>
                </a:moveTo>
                <a:lnTo>
                  <a:pt x="8039547" y="0"/>
                </a:lnTo>
                <a:lnTo>
                  <a:pt x="8039547" y="4672987"/>
                </a:lnTo>
                <a:lnTo>
                  <a:pt x="0" y="4672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CONTROLLER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La lógica de los archivos controller es igual a la del cliente de consola, estos gestionan la lógica de la interacción entre la vista y el modelo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6524805" y="4395731"/>
            <a:ext cx="11301259" cy="3757669"/>
          </a:xfrm>
          <a:custGeom>
            <a:avLst/>
            <a:gdLst/>
            <a:ahLst/>
            <a:cxnLst/>
            <a:rect r="r" b="b" t="t" l="l"/>
            <a:pathLst>
              <a:path h="3757669" w="11301259">
                <a:moveTo>
                  <a:pt x="0" y="0"/>
                </a:moveTo>
                <a:lnTo>
                  <a:pt x="11301259" y="0"/>
                </a:lnTo>
                <a:lnTo>
                  <a:pt x="11301259" y="3757669"/>
                </a:lnTo>
                <a:lnTo>
                  <a:pt x="0" y="3757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VIEW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Para las vistas se crea un archivo tipo JFrame 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154925" y="4394497"/>
            <a:ext cx="8765443" cy="4568987"/>
          </a:xfrm>
          <a:custGeom>
            <a:avLst/>
            <a:gdLst/>
            <a:ahLst/>
            <a:cxnLst/>
            <a:rect r="r" b="b" t="t" l="l"/>
            <a:pathLst>
              <a:path h="4568987" w="8765443">
                <a:moveTo>
                  <a:pt x="0" y="0"/>
                </a:moveTo>
                <a:lnTo>
                  <a:pt x="8765443" y="0"/>
                </a:lnTo>
                <a:lnTo>
                  <a:pt x="8765443" y="4568987"/>
                </a:lnTo>
                <a:lnTo>
                  <a:pt x="0" y="4568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DEL CLIENTE WEB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La interfaz final queda de la siguiente forma para el login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9350253" y="4495615"/>
            <a:ext cx="5570272" cy="4554196"/>
          </a:xfrm>
          <a:custGeom>
            <a:avLst/>
            <a:gdLst/>
            <a:ahLst/>
            <a:cxnLst/>
            <a:rect r="r" b="b" t="t" l="l"/>
            <a:pathLst>
              <a:path h="4554196" w="5570272">
                <a:moveTo>
                  <a:pt x="0" y="0"/>
                </a:moveTo>
                <a:lnTo>
                  <a:pt x="5570271" y="0"/>
                </a:lnTo>
                <a:lnTo>
                  <a:pt x="5570271" y="4554196"/>
                </a:lnTo>
                <a:lnTo>
                  <a:pt x="0" y="455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EJECUCIÓN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Para ejecutar el proyecto, primero es recomendable limpiar y construir el proyecto en la siguiente opción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9590503" y="4019365"/>
            <a:ext cx="5169863" cy="4975588"/>
          </a:xfrm>
          <a:custGeom>
            <a:avLst/>
            <a:gdLst/>
            <a:ahLst/>
            <a:cxnLst/>
            <a:rect r="r" b="b" t="t" l="l"/>
            <a:pathLst>
              <a:path h="4975588" w="5169863">
                <a:moveTo>
                  <a:pt x="0" y="0"/>
                </a:moveTo>
                <a:lnTo>
                  <a:pt x="5169863" y="0"/>
                </a:lnTo>
                <a:lnTo>
                  <a:pt x="5169863" y="4975588"/>
                </a:lnTo>
                <a:lnTo>
                  <a:pt x="0" y="4975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EJECUCIÓN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Finalmente dar clic derecho al proyecto y seleccionar la opción run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" y="1238533"/>
            <a:ext cx="11528592" cy="8192047"/>
            <a:chOff x="0" y="0"/>
            <a:chExt cx="15371456" cy="109227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371445" cy="10922723"/>
            </a:xfrm>
            <a:custGeom>
              <a:avLst/>
              <a:gdLst/>
              <a:ahLst/>
              <a:cxnLst/>
              <a:rect r="r" b="b" t="t" l="l"/>
              <a:pathLst>
                <a:path h="10922723" w="15371445">
                  <a:moveTo>
                    <a:pt x="0" y="0"/>
                  </a:moveTo>
                  <a:lnTo>
                    <a:pt x="15371445" y="0"/>
                  </a:lnTo>
                  <a:lnTo>
                    <a:pt x="15371445" y="10922723"/>
                  </a:lnTo>
                  <a:lnTo>
                    <a:pt x="0" y="10922723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1448117"/>
            <a:ext cx="1606162" cy="7810183"/>
            <a:chOff x="0" y="0"/>
            <a:chExt cx="2141550" cy="104135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1601" cy="10413569"/>
            </a:xfrm>
            <a:custGeom>
              <a:avLst/>
              <a:gdLst/>
              <a:ahLst/>
              <a:cxnLst/>
              <a:rect r="r" b="b" t="t" l="l"/>
              <a:pathLst>
                <a:path h="10413569" w="2141601">
                  <a:moveTo>
                    <a:pt x="0" y="0"/>
                  </a:moveTo>
                  <a:lnTo>
                    <a:pt x="2141601" y="0"/>
                  </a:lnTo>
                  <a:lnTo>
                    <a:pt x="2141601" y="10413569"/>
                  </a:lnTo>
                  <a:lnTo>
                    <a:pt x="0" y="10413569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-3547688" y="5095495"/>
            <a:ext cx="10287003" cy="96012"/>
            <a:chOff x="0" y="0"/>
            <a:chExt cx="13716004" cy="1280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0" cy="128016"/>
            </a:xfrm>
            <a:custGeom>
              <a:avLst/>
              <a:gdLst/>
              <a:ahLst/>
              <a:cxnLst/>
              <a:rect r="r" b="b" t="t" l="l"/>
              <a:pathLst>
                <a:path h="128016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6374746" y="5095496"/>
            <a:ext cx="10287003" cy="96012"/>
            <a:chOff x="0" y="0"/>
            <a:chExt cx="13716004" cy="1280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16000" cy="128016"/>
            </a:xfrm>
            <a:custGeom>
              <a:avLst/>
              <a:gdLst/>
              <a:ahLst/>
              <a:cxnLst/>
              <a:rect r="r" b="b" t="t" l="l"/>
              <a:pathLst>
                <a:path h="128016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534094" y="-14288"/>
            <a:ext cx="6768194" cy="10315575"/>
            <a:chOff x="0" y="0"/>
            <a:chExt cx="9024258" cy="13754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9050" y="19050"/>
              <a:ext cx="898613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8986139">
                  <a:moveTo>
                    <a:pt x="0" y="0"/>
                  </a:moveTo>
                  <a:lnTo>
                    <a:pt x="8986139" y="0"/>
                  </a:lnTo>
                  <a:lnTo>
                    <a:pt x="898613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90C226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024239" cy="13754100"/>
            </a:xfrm>
            <a:custGeom>
              <a:avLst/>
              <a:gdLst/>
              <a:ahLst/>
              <a:cxnLst/>
              <a:rect r="r" b="b" t="t" l="l"/>
              <a:pathLst>
                <a:path h="13754100" w="9024239">
                  <a:moveTo>
                    <a:pt x="19050" y="0"/>
                  </a:moveTo>
                  <a:lnTo>
                    <a:pt x="9005189" y="0"/>
                  </a:lnTo>
                  <a:cubicBezTo>
                    <a:pt x="9015730" y="0"/>
                    <a:pt x="9024239" y="8509"/>
                    <a:pt x="9024239" y="19050"/>
                  </a:cubicBezTo>
                  <a:lnTo>
                    <a:pt x="9024239" y="13735050"/>
                  </a:lnTo>
                  <a:cubicBezTo>
                    <a:pt x="9024239" y="13745590"/>
                    <a:pt x="9015730" y="13754100"/>
                    <a:pt x="9005189" y="13754100"/>
                  </a:cubicBezTo>
                  <a:lnTo>
                    <a:pt x="19050" y="13754100"/>
                  </a:lnTo>
                  <a:cubicBezTo>
                    <a:pt x="8509" y="13754100"/>
                    <a:pt x="0" y="13745590"/>
                    <a:pt x="0" y="13735050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3735050"/>
                  </a:lnTo>
                  <a:lnTo>
                    <a:pt x="19050" y="13735050"/>
                  </a:lnTo>
                  <a:lnTo>
                    <a:pt x="19050" y="13716000"/>
                  </a:lnTo>
                  <a:lnTo>
                    <a:pt x="9005189" y="13716000"/>
                  </a:lnTo>
                  <a:lnTo>
                    <a:pt x="9005189" y="13735050"/>
                  </a:lnTo>
                  <a:lnTo>
                    <a:pt x="8986139" y="13735050"/>
                  </a:lnTo>
                  <a:lnTo>
                    <a:pt x="8986139" y="19050"/>
                  </a:lnTo>
                  <a:lnTo>
                    <a:pt x="9005189" y="19050"/>
                  </a:lnTo>
                  <a:lnTo>
                    <a:pt x="9005189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3A500A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325176" y="2904130"/>
            <a:ext cx="5186030" cy="4478740"/>
            <a:chOff x="0" y="0"/>
            <a:chExt cx="6914706" cy="597165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24" id="24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28" id="28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657143" y="2225154"/>
              <a:ext cx="6257563" cy="678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32" id="32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3" id="43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44" id="44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7" id="47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2170367" y="1728830"/>
            <a:ext cx="9395887" cy="87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5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DESCRIPCIÓN DEL TRABAJO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757761" y="2985049"/>
            <a:ext cx="9598540" cy="605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2"/>
              </a:lnSpc>
            </a:pPr>
            <a:r>
              <a:rPr lang="en-US" sz="2377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Se debe implementar un Web Service para la conversión de unidades unidades de presión, así como un Web Service para autenticar el ingreso al sistema.</a:t>
            </a:r>
          </a:p>
          <a:p>
            <a:pPr algn="just">
              <a:lnSpc>
                <a:spcPts val="2852"/>
              </a:lnSpc>
            </a:pPr>
          </a:p>
          <a:p>
            <a:pPr algn="just">
              <a:lnSpc>
                <a:spcPts val="2852"/>
              </a:lnSpc>
            </a:pPr>
            <a:r>
              <a:rPr lang="en-US" sz="2377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Se espera que el sistema transforme valores desde y hacia las siguientes unidades: </a:t>
            </a:r>
          </a:p>
          <a:p>
            <a:pPr algn="just" marL="513263" indent="-256631" lvl="1">
              <a:lnSpc>
                <a:spcPts val="2852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Pascales (PA)</a:t>
            </a:r>
          </a:p>
          <a:p>
            <a:pPr algn="just" marL="513263" indent="-256631" lvl="1">
              <a:lnSpc>
                <a:spcPts val="2852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BAR</a:t>
            </a:r>
          </a:p>
          <a:p>
            <a:pPr algn="just" marL="513263" indent="-256631" lvl="1">
              <a:lnSpc>
                <a:spcPts val="2852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Atmósferas (ATM)</a:t>
            </a:r>
          </a:p>
          <a:p>
            <a:pPr algn="just" marL="513263" indent="-256631" lvl="1">
              <a:lnSpc>
                <a:spcPts val="2852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Milímetros de Mercurio (mmHg)</a:t>
            </a:r>
          </a:p>
          <a:p>
            <a:pPr algn="just" marL="513263" indent="-256631" lvl="1">
              <a:lnSpc>
                <a:spcPts val="2852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Libras por pulgada cuadrada (PSI)</a:t>
            </a:r>
          </a:p>
          <a:p>
            <a:pPr algn="just">
              <a:lnSpc>
                <a:spcPts val="2852"/>
              </a:lnSpc>
            </a:pPr>
          </a:p>
          <a:p>
            <a:pPr algn="just">
              <a:lnSpc>
                <a:spcPts val="2852"/>
              </a:lnSpc>
            </a:pPr>
            <a:r>
              <a:rPr lang="en-US" sz="2377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Se espera que el sistema cuente con 4 clientes:</a:t>
            </a:r>
          </a:p>
          <a:p>
            <a:pPr algn="just" marL="513263" indent="-256631" lvl="1">
              <a:lnSpc>
                <a:spcPts val="2852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Consola</a:t>
            </a:r>
          </a:p>
          <a:p>
            <a:pPr algn="just" marL="513263" indent="-256631" lvl="1">
              <a:lnSpc>
                <a:spcPts val="2852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Móvil</a:t>
            </a:r>
          </a:p>
          <a:p>
            <a:pPr algn="just" marL="513263" indent="-256631" lvl="1">
              <a:lnSpc>
                <a:spcPts val="2852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Escritorio</a:t>
            </a:r>
          </a:p>
          <a:p>
            <a:pPr algn="just" marL="513263" indent="-256631" lvl="1">
              <a:lnSpc>
                <a:spcPts val="2852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Web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EJECUCIÓN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24073" y="3249215"/>
            <a:ext cx="10408101" cy="190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La aplicación se desplegará con el login como pantalla de inicio donde l</a:t>
            </a: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as credenciales son:</a:t>
            </a:r>
          </a:p>
          <a:p>
            <a:pPr algn="ctr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Usuario: monster</a:t>
            </a:r>
          </a:p>
          <a:p>
            <a:pPr algn="ctr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Contraseña: monster9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EJECUCIÓN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3249215"/>
            <a:ext cx="10408101" cy="142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Al ingresar con las credenciales correctas se puede visualizar la interfaz de conversión de unidades de presión donde se puede seleccionar entre 5 unidades de presión.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DEL CLIENTE WEB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24073" y="3249215"/>
            <a:ext cx="10408101" cy="142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Este proyecto se desarrolló en el IDE Visual Studio Code, donde es necesario iniciar un entorno virtual en Python en la carpeta del proyecto con el comando: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5128313"/>
            <a:ext cx="10408101" cy="44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Open Sauce"/>
                <a:ea typeface="Open Sauce"/>
                <a:cs typeface="Open Sauce"/>
                <a:sym typeface="Open Sauce"/>
              </a:rPr>
              <a:t>python -m venv venv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6795890" y="6498538"/>
            <a:ext cx="10491593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804"/>
              </a:lnSpc>
              <a:spcBef>
                <a:spcPct val="0"/>
              </a:spcBef>
            </a:pPr>
            <a:r>
              <a:rPr lang="en-US" sz="2536" strike="noStrike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Una vez creado, se debe activar el entorno virtual 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7457564" y="7579413"/>
            <a:ext cx="9168245" cy="44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804"/>
              </a:lnSpc>
              <a:spcBef>
                <a:spcPct val="0"/>
              </a:spcBef>
            </a:pPr>
            <a:r>
              <a:rPr lang="en-US" sz="2536" strike="noStrike" u="none">
                <a:solidFill>
                  <a:srgbClr val="404040"/>
                </a:solidFill>
                <a:latin typeface="Open Sauce"/>
                <a:ea typeface="Open Sauce"/>
                <a:cs typeface="Open Sauce"/>
                <a:sym typeface="Open Sauce"/>
              </a:rPr>
              <a:t>.\venv\Scripts\Activate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10176018" y="6495628"/>
            <a:ext cx="3704211" cy="2508153"/>
          </a:xfrm>
          <a:custGeom>
            <a:avLst/>
            <a:gdLst/>
            <a:ahLst/>
            <a:cxnLst/>
            <a:rect r="r" b="b" t="t" l="l"/>
            <a:pathLst>
              <a:path h="2508153" w="3704211">
                <a:moveTo>
                  <a:pt x="0" y="0"/>
                </a:moveTo>
                <a:lnTo>
                  <a:pt x="3704211" y="0"/>
                </a:lnTo>
                <a:lnTo>
                  <a:pt x="3704211" y="2508153"/>
                </a:lnTo>
                <a:lnTo>
                  <a:pt x="0" y="2508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DEL CLIENTE WEB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142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Luego, es necesario instalar las librerías requeridas</a:t>
            </a:r>
          </a:p>
          <a:p>
            <a:pPr algn="just" marL="547543" indent="-273771" lvl="1">
              <a:lnSpc>
                <a:spcPts val="3804"/>
              </a:lnSpc>
              <a:buFont typeface="Arial"/>
              <a:buChar char="•"/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Flask para la creación de la aplicación web</a:t>
            </a:r>
          </a:p>
          <a:p>
            <a:pPr algn="just" marL="547543" indent="-273771" lvl="1">
              <a:lnSpc>
                <a:spcPts val="3804"/>
              </a:lnSpc>
              <a:buFont typeface="Arial"/>
              <a:buChar char="•"/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Requests para gestionar las solicitudes HTTP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7428120" y="5001578"/>
            <a:ext cx="9494630" cy="44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804"/>
              </a:lnSpc>
              <a:spcBef>
                <a:spcPct val="0"/>
              </a:spcBef>
            </a:pPr>
            <a:r>
              <a:rPr lang="en-US" sz="2536" strike="noStrike" u="none">
                <a:solidFill>
                  <a:srgbClr val="404040"/>
                </a:solidFill>
                <a:latin typeface="Open Sauce"/>
                <a:ea typeface="Open Sauce"/>
                <a:cs typeface="Open Sauce"/>
                <a:sym typeface="Open Sauce"/>
              </a:rPr>
              <a:t>pip install flask requests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6886424" y="5743153"/>
            <a:ext cx="10497930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 strike="noStrike" u="non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Al finalizar, se generará la carpeta correspondiente dentro del proyecto.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7732194" y="4572000"/>
            <a:ext cx="5488940" cy="4421646"/>
          </a:xfrm>
          <a:custGeom>
            <a:avLst/>
            <a:gdLst/>
            <a:ahLst/>
            <a:cxnLst/>
            <a:rect r="r" b="b" t="t" l="l"/>
            <a:pathLst>
              <a:path h="4421646" w="5488940">
                <a:moveTo>
                  <a:pt x="0" y="0"/>
                </a:moveTo>
                <a:lnTo>
                  <a:pt x="5488940" y="0"/>
                </a:lnTo>
                <a:lnTo>
                  <a:pt x="5488940" y="4421646"/>
                </a:lnTo>
                <a:lnTo>
                  <a:pt x="0" y="44216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 LA ARQUITECTURA MVC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Una vez creado el entorno virtual, es necesario estructurar el proyecto creando las carpetas pertinentes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4525784" y="6097391"/>
            <a:ext cx="3233421" cy="107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CSS, JavaScript, imágenes</a:t>
            </a:r>
          </a:p>
        </p:txBody>
      </p:sp>
      <p:sp>
        <p:nvSpPr>
          <p:cNvPr name="AutoShape 72" id="72"/>
          <p:cNvSpPr/>
          <p:nvPr/>
        </p:nvSpPr>
        <p:spPr>
          <a:xfrm>
            <a:off x="9916259" y="6651746"/>
            <a:ext cx="4609525" cy="19050"/>
          </a:xfrm>
          <a:prstGeom prst="line">
            <a:avLst/>
          </a:prstGeom>
          <a:ln cap="flat" w="952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73" id="73"/>
          <p:cNvSpPr txBox="true"/>
          <p:nvPr/>
        </p:nvSpPr>
        <p:spPr>
          <a:xfrm rot="0">
            <a:off x="14412849" y="7654290"/>
            <a:ext cx="2216023" cy="52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vistas</a:t>
            </a:r>
          </a:p>
        </p:txBody>
      </p:sp>
      <p:sp>
        <p:nvSpPr>
          <p:cNvPr name="AutoShape 74" id="74"/>
          <p:cNvSpPr/>
          <p:nvPr/>
        </p:nvSpPr>
        <p:spPr>
          <a:xfrm>
            <a:off x="10101779" y="7044690"/>
            <a:ext cx="4311070" cy="911543"/>
          </a:xfrm>
          <a:prstGeom prst="line">
            <a:avLst/>
          </a:prstGeom>
          <a:ln cap="flat" w="952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918228" y="5496081"/>
            <a:ext cx="5677004" cy="3604315"/>
          </a:xfrm>
          <a:custGeom>
            <a:avLst/>
            <a:gdLst/>
            <a:ahLst/>
            <a:cxnLst/>
            <a:rect r="r" b="b" t="t" l="l"/>
            <a:pathLst>
              <a:path h="3604315" w="5677004">
                <a:moveTo>
                  <a:pt x="0" y="0"/>
                </a:moveTo>
                <a:lnTo>
                  <a:pt x="5677004" y="0"/>
                </a:lnTo>
                <a:lnTo>
                  <a:pt x="5677004" y="3604315"/>
                </a:lnTo>
                <a:lnTo>
                  <a:pt x="0" y="36043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MODELO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 carpeta de modelos contiene las clases encargadas de manejar y procesar los datos obtenidos del web service. 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6824073" y="4476750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El modelo del Login se encarga de procesar las respuestas del servicio relacionadas con la autenticación. 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445039" y="4495615"/>
            <a:ext cx="7380699" cy="4672987"/>
          </a:xfrm>
          <a:custGeom>
            <a:avLst/>
            <a:gdLst/>
            <a:ahLst/>
            <a:cxnLst/>
            <a:rect r="r" b="b" t="t" l="l"/>
            <a:pathLst>
              <a:path h="4672987" w="7380699">
                <a:moveTo>
                  <a:pt x="0" y="0"/>
                </a:moveTo>
                <a:lnTo>
                  <a:pt x="7380699" y="0"/>
                </a:lnTo>
                <a:lnTo>
                  <a:pt x="7380699" y="4672987"/>
                </a:lnTo>
                <a:lnTo>
                  <a:pt x="0" y="4672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MODELO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El método parse_response extrae los valores de resultado, valor, from_unit y to_unit del JSON proporcionado por el web service.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795395" y="4316930"/>
            <a:ext cx="6465456" cy="4687456"/>
          </a:xfrm>
          <a:custGeom>
            <a:avLst/>
            <a:gdLst/>
            <a:ahLst/>
            <a:cxnLst/>
            <a:rect r="r" b="b" t="t" l="l"/>
            <a:pathLst>
              <a:path h="4687456" w="6465456">
                <a:moveTo>
                  <a:pt x="0" y="0"/>
                </a:moveTo>
                <a:lnTo>
                  <a:pt x="6465457" y="0"/>
                </a:lnTo>
                <a:lnTo>
                  <a:pt x="6465457" y="4687456"/>
                </a:lnTo>
                <a:lnTo>
                  <a:pt x="0" y="4687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CONTROLLER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01590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El controlador del login implementa la funcionalidad de autenticación al realizar solicitudes POST al servicio web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587279" y="4800224"/>
            <a:ext cx="7255971" cy="4244743"/>
          </a:xfrm>
          <a:custGeom>
            <a:avLst/>
            <a:gdLst/>
            <a:ahLst/>
            <a:cxnLst/>
            <a:rect r="r" b="b" t="t" l="l"/>
            <a:pathLst>
              <a:path h="4244743" w="7255971">
                <a:moveTo>
                  <a:pt x="0" y="0"/>
                </a:moveTo>
                <a:lnTo>
                  <a:pt x="7255971" y="0"/>
                </a:lnTo>
                <a:lnTo>
                  <a:pt x="7255971" y="4244743"/>
                </a:lnTo>
                <a:lnTo>
                  <a:pt x="0" y="4244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24073" y="3249215"/>
            <a:ext cx="10408101" cy="142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EL controlador de conversión gestiona las operaciones mediante el envío de datos al web service. Utilizando el método convert, se envía un payload 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CONTROLLER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6140803" y="4495615"/>
            <a:ext cx="6344474" cy="4098804"/>
          </a:xfrm>
          <a:custGeom>
            <a:avLst/>
            <a:gdLst/>
            <a:ahLst/>
            <a:cxnLst/>
            <a:rect r="r" b="b" t="t" l="l"/>
            <a:pathLst>
              <a:path h="4098804" w="6344474">
                <a:moveTo>
                  <a:pt x="0" y="0"/>
                </a:moveTo>
                <a:lnTo>
                  <a:pt x="6344474" y="0"/>
                </a:lnTo>
                <a:lnTo>
                  <a:pt x="6344474" y="4098804"/>
                </a:lnTo>
                <a:lnTo>
                  <a:pt x="0" y="4098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12620360" y="4072381"/>
            <a:ext cx="5503904" cy="4945271"/>
          </a:xfrm>
          <a:custGeom>
            <a:avLst/>
            <a:gdLst/>
            <a:ahLst/>
            <a:cxnLst/>
            <a:rect r="r" b="b" t="t" l="l"/>
            <a:pathLst>
              <a:path h="4945271" w="5503904">
                <a:moveTo>
                  <a:pt x="0" y="0"/>
                </a:moveTo>
                <a:lnTo>
                  <a:pt x="5503904" y="0"/>
                </a:lnTo>
                <a:lnTo>
                  <a:pt x="5503904" y="4945271"/>
                </a:lnTo>
                <a:lnTo>
                  <a:pt x="0" y="4945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9" id="69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TEMPLATES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La carpeta templates contiene las vistas dinámicas del proyecto web, implementadas con HTML.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6851207" y="2127084"/>
            <a:ext cx="10380975" cy="2357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rPr>
              <a:t>Speaking impact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851551" y="4689650"/>
            <a:ext cx="10380623" cy="3966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7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Your ability to communicate effectively will leave a lasting impact on your audience</a:t>
            </a:r>
          </a:p>
          <a:p>
            <a:pPr algn="l">
              <a:lnSpc>
                <a:spcPts val="4050"/>
              </a:lnSpc>
            </a:pPr>
            <a:r>
              <a:rPr lang="en-US" sz="2700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Effectively communicating involves not only delivering a message but also resonating with the experiences, values, and emotions of those listening 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0" id="40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41" id="41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4" id="44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5" id="45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8" id="48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9" id="49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2" id="52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3" id="53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6" id="56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7" id="57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0" id="60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61" id="61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4" id="64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5" id="65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8" id="68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9214378" y="4362167"/>
            <a:ext cx="5627491" cy="4644607"/>
          </a:xfrm>
          <a:custGeom>
            <a:avLst/>
            <a:gdLst/>
            <a:ahLst/>
            <a:cxnLst/>
            <a:rect r="r" b="b" t="t" l="l"/>
            <a:pathLst>
              <a:path h="4644607" w="5627491">
                <a:moveTo>
                  <a:pt x="0" y="0"/>
                </a:moveTo>
                <a:lnTo>
                  <a:pt x="5627491" y="0"/>
                </a:lnTo>
                <a:lnTo>
                  <a:pt x="5627491" y="4644607"/>
                </a:lnTo>
                <a:lnTo>
                  <a:pt x="0" y="4644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ARCHIVO App.py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El archivo principal del proyecto en Flask actúa como intermediario entre las vistas y los controladores.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282856" y="4572000"/>
            <a:ext cx="7785157" cy="4469646"/>
          </a:xfrm>
          <a:custGeom>
            <a:avLst/>
            <a:gdLst/>
            <a:ahLst/>
            <a:cxnLst/>
            <a:rect r="r" b="b" t="t" l="l"/>
            <a:pathLst>
              <a:path h="4469646" w="7785157">
                <a:moveTo>
                  <a:pt x="0" y="0"/>
                </a:moveTo>
                <a:lnTo>
                  <a:pt x="7785157" y="0"/>
                </a:lnTo>
                <a:lnTo>
                  <a:pt x="7785157" y="4469646"/>
                </a:lnTo>
                <a:lnTo>
                  <a:pt x="0" y="44696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Cuando el usuario envía sus credenciales a la ruta (/convert) desde la vista, los datos se capturan mediante request.form. 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ARCHIVO App.py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EJECUCIÓN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Para ejecutar el proyecto, primero es necesario activar el entorno virtual utilizando el comando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5889075" y="4609465"/>
            <a:ext cx="12305223" cy="52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.\venv\Scripts\Activate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6824073" y="533717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Una vez activado el entorno, se debe iniciar la aplicación con el siguiente comando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6062869" y="6697875"/>
            <a:ext cx="12305223" cy="52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python App.py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6824073" y="7528921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La aplicación se mostrará de la siguiente manera en la dirección http://127.0.0.1:5000/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7568521" y="3793134"/>
            <a:ext cx="9133734" cy="5249272"/>
          </a:xfrm>
          <a:custGeom>
            <a:avLst/>
            <a:gdLst/>
            <a:ahLst/>
            <a:cxnLst/>
            <a:rect r="r" b="b" t="t" l="l"/>
            <a:pathLst>
              <a:path h="5249272" w="9133734">
                <a:moveTo>
                  <a:pt x="0" y="0"/>
                </a:moveTo>
                <a:lnTo>
                  <a:pt x="9133735" y="0"/>
                </a:lnTo>
                <a:lnTo>
                  <a:pt x="9133735" y="5249273"/>
                </a:lnTo>
                <a:lnTo>
                  <a:pt x="0" y="5249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EJECUCIÓN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19206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La pantalla inicial al ejecutar el proyecto será el login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311316" y="4250255"/>
            <a:ext cx="8097182" cy="4868431"/>
          </a:xfrm>
          <a:custGeom>
            <a:avLst/>
            <a:gdLst/>
            <a:ahLst/>
            <a:cxnLst/>
            <a:rect r="r" b="b" t="t" l="l"/>
            <a:pathLst>
              <a:path h="4868431" w="8097182">
                <a:moveTo>
                  <a:pt x="0" y="0"/>
                </a:moveTo>
                <a:lnTo>
                  <a:pt x="8097182" y="0"/>
                </a:lnTo>
                <a:lnTo>
                  <a:pt x="8097182" y="4868431"/>
                </a:lnTo>
                <a:lnTo>
                  <a:pt x="0" y="4868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EJECUCIÓN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En caso de ingresar las credenciales correctas, se redirecciona a la pantalla de conversión de unidades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071137" y="4101106"/>
            <a:ext cx="7913974" cy="5917470"/>
          </a:xfrm>
          <a:custGeom>
            <a:avLst/>
            <a:gdLst/>
            <a:ahLst/>
            <a:cxnLst/>
            <a:rect r="r" b="b" t="t" l="l"/>
            <a:pathLst>
              <a:path h="5917470" w="7913974">
                <a:moveTo>
                  <a:pt x="0" y="0"/>
                </a:moveTo>
                <a:lnTo>
                  <a:pt x="7913973" y="0"/>
                </a:lnTo>
                <a:lnTo>
                  <a:pt x="7913973" y="5917470"/>
                </a:lnTo>
                <a:lnTo>
                  <a:pt x="0" y="5917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DEL CLIENTE MÓVIL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Dentro de Android Studio se selecciona una actividad de vista vacía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085430" y="4142876"/>
            <a:ext cx="7912513" cy="5887162"/>
          </a:xfrm>
          <a:custGeom>
            <a:avLst/>
            <a:gdLst/>
            <a:ahLst/>
            <a:cxnLst/>
            <a:rect r="r" b="b" t="t" l="l"/>
            <a:pathLst>
              <a:path h="5887162" w="7912513">
                <a:moveTo>
                  <a:pt x="0" y="0"/>
                </a:moveTo>
                <a:lnTo>
                  <a:pt x="7912513" y="0"/>
                </a:lnTo>
                <a:lnTo>
                  <a:pt x="7912513" y="5887162"/>
                </a:lnTo>
                <a:lnTo>
                  <a:pt x="0" y="5887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DEL CLIENTE MÓVIL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selecciona el nombre, ubicación y el SDK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6484759" y="4409890"/>
            <a:ext cx="11301259" cy="4972554"/>
          </a:xfrm>
          <a:custGeom>
            <a:avLst/>
            <a:gdLst/>
            <a:ahLst/>
            <a:cxnLst/>
            <a:rect r="r" b="b" t="t" l="l"/>
            <a:pathLst>
              <a:path h="4972554" w="11301259">
                <a:moveTo>
                  <a:pt x="0" y="0"/>
                </a:moveTo>
                <a:lnTo>
                  <a:pt x="11301259" y="0"/>
                </a:lnTo>
                <a:lnTo>
                  <a:pt x="11301259" y="4972554"/>
                </a:lnTo>
                <a:lnTo>
                  <a:pt x="0" y="497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DEL CLIENTE MÓVIL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Y se crea el proyecto vacío 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7207695" y="4114683"/>
            <a:ext cx="9855387" cy="5654529"/>
          </a:xfrm>
          <a:custGeom>
            <a:avLst/>
            <a:gdLst/>
            <a:ahLst/>
            <a:cxnLst/>
            <a:rect r="r" b="b" t="t" l="l"/>
            <a:pathLst>
              <a:path h="5654529" w="9855387">
                <a:moveTo>
                  <a:pt x="0" y="0"/>
                </a:moveTo>
                <a:lnTo>
                  <a:pt x="9855387" y="0"/>
                </a:lnTo>
                <a:lnTo>
                  <a:pt x="9855387" y="5654528"/>
                </a:lnTo>
                <a:lnTo>
                  <a:pt x="0" y="5654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DEL MODELO MVC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deben crear los paquetes para seguir la arquitectura 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6280083" y="4908426"/>
            <a:ext cx="5078686" cy="2521074"/>
          </a:xfrm>
          <a:custGeom>
            <a:avLst/>
            <a:gdLst/>
            <a:ahLst/>
            <a:cxnLst/>
            <a:rect r="r" b="b" t="t" l="l"/>
            <a:pathLst>
              <a:path h="2521074" w="5078686">
                <a:moveTo>
                  <a:pt x="0" y="0"/>
                </a:moveTo>
                <a:lnTo>
                  <a:pt x="5078687" y="0"/>
                </a:lnTo>
                <a:lnTo>
                  <a:pt x="5078687" y="2521074"/>
                </a:lnTo>
                <a:lnTo>
                  <a:pt x="0" y="2521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11877779" y="4219269"/>
            <a:ext cx="6195349" cy="4712603"/>
          </a:xfrm>
          <a:custGeom>
            <a:avLst/>
            <a:gdLst/>
            <a:ahLst/>
            <a:cxnLst/>
            <a:rect r="r" b="b" t="t" l="l"/>
            <a:pathLst>
              <a:path h="4712603" w="6195349">
                <a:moveTo>
                  <a:pt x="0" y="0"/>
                </a:moveTo>
                <a:lnTo>
                  <a:pt x="6195349" y="0"/>
                </a:lnTo>
                <a:lnTo>
                  <a:pt x="6195349" y="4712603"/>
                </a:lnTo>
                <a:lnTo>
                  <a:pt x="0" y="4712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9" id="69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DEL MODELO MVC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debe asignar su respectivo nombre y quedan de la siguiente manera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918982" y="4019365"/>
            <a:ext cx="6737972" cy="4817650"/>
          </a:xfrm>
          <a:custGeom>
            <a:avLst/>
            <a:gdLst/>
            <a:ahLst/>
            <a:cxnLst/>
            <a:rect r="r" b="b" t="t" l="l"/>
            <a:pathLst>
              <a:path h="4817650" w="6737972">
                <a:moveTo>
                  <a:pt x="0" y="0"/>
                </a:moveTo>
                <a:lnTo>
                  <a:pt x="6737972" y="0"/>
                </a:lnTo>
                <a:lnTo>
                  <a:pt x="6737972" y="4817650"/>
                </a:lnTo>
                <a:lnTo>
                  <a:pt x="0" y="4817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del Servidor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Para configurar el servidor, se debe crear un proyecto web de Java.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7410367" y="4219127"/>
            <a:ext cx="9235513" cy="5388655"/>
          </a:xfrm>
          <a:custGeom>
            <a:avLst/>
            <a:gdLst/>
            <a:ahLst/>
            <a:cxnLst/>
            <a:rect r="r" b="b" t="t" l="l"/>
            <a:pathLst>
              <a:path h="5388655" w="9235513">
                <a:moveTo>
                  <a:pt x="0" y="0"/>
                </a:moveTo>
                <a:lnTo>
                  <a:pt x="9235513" y="0"/>
                </a:lnTo>
                <a:lnTo>
                  <a:pt x="9235513" y="5388654"/>
                </a:lnTo>
                <a:lnTo>
                  <a:pt x="0" y="5388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Para consumir el servicio RESTful creado previamentes se debe añadir una dependencia dentro del proyecto, en la sección de Gradle Scripts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6391057" y="4572000"/>
            <a:ext cx="11301259" cy="4901921"/>
          </a:xfrm>
          <a:custGeom>
            <a:avLst/>
            <a:gdLst/>
            <a:ahLst/>
            <a:cxnLst/>
            <a:rect r="r" b="b" t="t" l="l"/>
            <a:pathLst>
              <a:path h="4901921" w="11301259">
                <a:moveTo>
                  <a:pt x="0" y="0"/>
                </a:moveTo>
                <a:lnTo>
                  <a:pt x="11301259" y="0"/>
                </a:lnTo>
                <a:lnTo>
                  <a:pt x="11301259" y="4901921"/>
                </a:lnTo>
                <a:lnTo>
                  <a:pt x="0" y="4901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debe implementar la dependencia Retrofit en el archivo “build.gradle.kts”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9144000" y="6447134"/>
            <a:ext cx="6274773" cy="3637368"/>
          </a:xfrm>
          <a:custGeom>
            <a:avLst/>
            <a:gdLst/>
            <a:ahLst/>
            <a:cxnLst/>
            <a:rect r="r" b="b" t="t" l="l"/>
            <a:pathLst>
              <a:path h="3637368" w="6274773">
                <a:moveTo>
                  <a:pt x="0" y="0"/>
                </a:moveTo>
                <a:lnTo>
                  <a:pt x="6274773" y="0"/>
                </a:lnTo>
                <a:lnTo>
                  <a:pt x="6274773" y="3637368"/>
                </a:lnTo>
                <a:lnTo>
                  <a:pt x="0" y="3637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6424819" y="4287719"/>
            <a:ext cx="11301259" cy="1977720"/>
          </a:xfrm>
          <a:custGeom>
            <a:avLst/>
            <a:gdLst/>
            <a:ahLst/>
            <a:cxnLst/>
            <a:rect r="r" b="b" t="t" l="l"/>
            <a:pathLst>
              <a:path h="1977720" w="11301259">
                <a:moveTo>
                  <a:pt x="0" y="0"/>
                </a:moveTo>
                <a:lnTo>
                  <a:pt x="11301259" y="0"/>
                </a:lnTo>
                <a:lnTo>
                  <a:pt x="11301259" y="1977720"/>
                </a:lnTo>
                <a:lnTo>
                  <a:pt x="0" y="1977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9" id="69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SERVICIO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En el paquete de servicio se crea una clase de cliente para consumir el servicio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7829572" y="4200340"/>
            <a:ext cx="8691725" cy="5834320"/>
          </a:xfrm>
          <a:custGeom>
            <a:avLst/>
            <a:gdLst/>
            <a:ahLst/>
            <a:cxnLst/>
            <a:rect r="r" b="b" t="t" l="l"/>
            <a:pathLst>
              <a:path h="5834320" w="8691725">
                <a:moveTo>
                  <a:pt x="0" y="0"/>
                </a:moveTo>
                <a:lnTo>
                  <a:pt x="8691725" y="0"/>
                </a:lnTo>
                <a:lnTo>
                  <a:pt x="8691725" y="5834320"/>
                </a:lnTo>
                <a:lnTo>
                  <a:pt x="0" y="5834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En esta clase se hace uso de las características de la dependencia y se establece la URL del servicio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6524805" y="4200340"/>
            <a:ext cx="11301259" cy="5890781"/>
          </a:xfrm>
          <a:custGeom>
            <a:avLst/>
            <a:gdLst/>
            <a:ahLst/>
            <a:cxnLst/>
            <a:rect r="r" b="b" t="t" l="l"/>
            <a:pathLst>
              <a:path h="5890781" w="11301259">
                <a:moveTo>
                  <a:pt x="0" y="0"/>
                </a:moveTo>
                <a:lnTo>
                  <a:pt x="11301259" y="0"/>
                </a:lnTo>
                <a:lnTo>
                  <a:pt x="11301259" y="5890781"/>
                </a:lnTo>
                <a:lnTo>
                  <a:pt x="0" y="5890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SERVICIO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Adicionalmente, se debe crear una interface para definir el tipo de petición y el nombre de la misma.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6313529" y="4495615"/>
            <a:ext cx="5660941" cy="4167868"/>
          </a:xfrm>
          <a:custGeom>
            <a:avLst/>
            <a:gdLst/>
            <a:ahLst/>
            <a:cxnLst/>
            <a:rect r="r" b="b" t="t" l="l"/>
            <a:pathLst>
              <a:path h="4167868" w="5660941">
                <a:moveTo>
                  <a:pt x="0" y="0"/>
                </a:moveTo>
                <a:lnTo>
                  <a:pt x="5660942" y="0"/>
                </a:lnTo>
                <a:lnTo>
                  <a:pt x="5660942" y="4167868"/>
                </a:lnTo>
                <a:lnTo>
                  <a:pt x="0" y="4167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12336421" y="4677716"/>
            <a:ext cx="5920101" cy="3803665"/>
          </a:xfrm>
          <a:custGeom>
            <a:avLst/>
            <a:gdLst/>
            <a:ahLst/>
            <a:cxnLst/>
            <a:rect r="r" b="b" t="t" l="l"/>
            <a:pathLst>
              <a:path h="3803665" w="5920101">
                <a:moveTo>
                  <a:pt x="0" y="0"/>
                </a:moveTo>
                <a:lnTo>
                  <a:pt x="5920100" y="0"/>
                </a:lnTo>
                <a:lnTo>
                  <a:pt x="5920100" y="3803665"/>
                </a:lnTo>
                <a:lnTo>
                  <a:pt x="0" y="3803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9" id="69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MODELO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Al igual que en los clientes previos se deben crear los modelos del servicio.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6377494" y="4572000"/>
            <a:ext cx="11301259" cy="4520504"/>
          </a:xfrm>
          <a:custGeom>
            <a:avLst/>
            <a:gdLst/>
            <a:ahLst/>
            <a:cxnLst/>
            <a:rect r="r" b="b" t="t" l="l"/>
            <a:pathLst>
              <a:path h="4520504" w="11301259">
                <a:moveTo>
                  <a:pt x="0" y="0"/>
                </a:moveTo>
                <a:lnTo>
                  <a:pt x="11301259" y="0"/>
                </a:lnTo>
                <a:lnTo>
                  <a:pt x="11301259" y="4520504"/>
                </a:lnTo>
                <a:lnTo>
                  <a:pt x="0" y="4520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CONTROLADOR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crearon controladores para utilizar las funcionalidades del cliente Retrofit y los modelos definidos previamente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6484759" y="4572000"/>
            <a:ext cx="11301259" cy="4901921"/>
          </a:xfrm>
          <a:custGeom>
            <a:avLst/>
            <a:gdLst/>
            <a:ahLst/>
            <a:cxnLst/>
            <a:rect r="r" b="b" t="t" l="l"/>
            <a:pathLst>
              <a:path h="4901921" w="11301259">
                <a:moveTo>
                  <a:pt x="0" y="0"/>
                </a:moveTo>
                <a:lnTo>
                  <a:pt x="11301259" y="0"/>
                </a:lnTo>
                <a:lnTo>
                  <a:pt x="11301259" y="4901921"/>
                </a:lnTo>
                <a:lnTo>
                  <a:pt x="0" y="4901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CONTROLADOR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crearon controladores para utilizar las funcionalidades del cliente Retrofit y los modelos definidos previamente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9183691" y="3930042"/>
            <a:ext cx="5983487" cy="6356958"/>
          </a:xfrm>
          <a:custGeom>
            <a:avLst/>
            <a:gdLst/>
            <a:ahLst/>
            <a:cxnLst/>
            <a:rect r="r" b="b" t="t" l="l"/>
            <a:pathLst>
              <a:path h="6356958" w="5983487">
                <a:moveTo>
                  <a:pt x="0" y="0"/>
                </a:moveTo>
                <a:lnTo>
                  <a:pt x="5983487" y="0"/>
                </a:lnTo>
                <a:lnTo>
                  <a:pt x="598348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CONTROLADOR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Adicionalmente se creó un controlador para manejar el hash de las contraseñas</a:t>
            </a: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506822" y="3949056"/>
            <a:ext cx="7069730" cy="6168339"/>
          </a:xfrm>
          <a:custGeom>
            <a:avLst/>
            <a:gdLst/>
            <a:ahLst/>
            <a:cxnLst/>
            <a:rect r="r" b="b" t="t" l="l"/>
            <a:pathLst>
              <a:path h="6168339" w="7069730">
                <a:moveTo>
                  <a:pt x="0" y="0"/>
                </a:moveTo>
                <a:lnTo>
                  <a:pt x="7069729" y="0"/>
                </a:lnTo>
                <a:lnTo>
                  <a:pt x="7069729" y="6168339"/>
                </a:lnTo>
                <a:lnTo>
                  <a:pt x="0" y="6168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VISTA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utilizó la actividad principal y se creó una adicional para manejar las vistas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7759094" y="3879872"/>
            <a:ext cx="8383401" cy="5889339"/>
          </a:xfrm>
          <a:custGeom>
            <a:avLst/>
            <a:gdLst/>
            <a:ahLst/>
            <a:cxnLst/>
            <a:rect r="r" b="b" t="t" l="l"/>
            <a:pathLst>
              <a:path h="5889339" w="8383401">
                <a:moveTo>
                  <a:pt x="0" y="0"/>
                </a:moveTo>
                <a:lnTo>
                  <a:pt x="8383401" y="0"/>
                </a:lnTo>
                <a:lnTo>
                  <a:pt x="8383401" y="5889339"/>
                </a:lnTo>
                <a:lnTo>
                  <a:pt x="0" y="5889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del Servidor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Seleccionar su ubicación y asignarle un nombre. 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540008" y="4068365"/>
            <a:ext cx="6976231" cy="6191405"/>
          </a:xfrm>
          <a:custGeom>
            <a:avLst/>
            <a:gdLst/>
            <a:ahLst/>
            <a:cxnLst/>
            <a:rect r="r" b="b" t="t" l="l"/>
            <a:pathLst>
              <a:path h="6191405" w="6976231">
                <a:moveTo>
                  <a:pt x="0" y="0"/>
                </a:moveTo>
                <a:lnTo>
                  <a:pt x="6976231" y="0"/>
                </a:lnTo>
                <a:lnTo>
                  <a:pt x="6976231" y="6191405"/>
                </a:lnTo>
                <a:lnTo>
                  <a:pt x="0" y="6191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VISTA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 utilizó la actividad principal y se creó una adicional para manejar las vistas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723629" y="3863209"/>
            <a:ext cx="6608988" cy="6286800"/>
          </a:xfrm>
          <a:custGeom>
            <a:avLst/>
            <a:gdLst/>
            <a:ahLst/>
            <a:cxnLst/>
            <a:rect r="r" b="b" t="t" l="l"/>
            <a:pathLst>
              <a:path h="6286800" w="6608988">
                <a:moveTo>
                  <a:pt x="0" y="0"/>
                </a:moveTo>
                <a:lnTo>
                  <a:pt x="6608989" y="0"/>
                </a:lnTo>
                <a:lnTo>
                  <a:pt x="6608989" y="6286800"/>
                </a:lnTo>
                <a:lnTo>
                  <a:pt x="0" y="628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VISTA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Adicionalmente, se diseñaron los layouts de las pantallas en formato xml</a:t>
            </a: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8667926" y="3894971"/>
            <a:ext cx="6747521" cy="6249892"/>
          </a:xfrm>
          <a:custGeom>
            <a:avLst/>
            <a:gdLst/>
            <a:ahLst/>
            <a:cxnLst/>
            <a:rect r="r" b="b" t="t" l="l"/>
            <a:pathLst>
              <a:path h="6249892" w="6747521">
                <a:moveTo>
                  <a:pt x="0" y="0"/>
                </a:moveTo>
                <a:lnTo>
                  <a:pt x="6747521" y="0"/>
                </a:lnTo>
                <a:lnTo>
                  <a:pt x="6747521" y="6249892"/>
                </a:lnTo>
                <a:lnTo>
                  <a:pt x="0" y="6249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PAQUETE VISTA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Adicionalmente, se diseñaron los layouts de las pantallas en formato xml</a:t>
            </a:r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10612776" y="4068365"/>
            <a:ext cx="6873197" cy="5043208"/>
          </a:xfrm>
          <a:custGeom>
            <a:avLst/>
            <a:gdLst/>
            <a:ahLst/>
            <a:cxnLst/>
            <a:rect r="r" b="b" t="t" l="l"/>
            <a:pathLst>
              <a:path h="5043208" w="6873197">
                <a:moveTo>
                  <a:pt x="0" y="0"/>
                </a:moveTo>
                <a:lnTo>
                  <a:pt x="6873197" y="0"/>
                </a:lnTo>
                <a:lnTo>
                  <a:pt x="6873197" y="5043208"/>
                </a:lnTo>
                <a:lnTo>
                  <a:pt x="0" y="5043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6193742" y="5654185"/>
            <a:ext cx="3627286" cy="2060571"/>
          </a:xfrm>
          <a:custGeom>
            <a:avLst/>
            <a:gdLst/>
            <a:ahLst/>
            <a:cxnLst/>
            <a:rect r="r" b="b" t="t" l="l"/>
            <a:pathLst>
              <a:path h="2060571" w="3627286">
                <a:moveTo>
                  <a:pt x="0" y="0"/>
                </a:moveTo>
                <a:lnTo>
                  <a:pt x="3627286" y="0"/>
                </a:lnTo>
                <a:lnTo>
                  <a:pt x="3627286" y="2060571"/>
                </a:lnTo>
                <a:lnTo>
                  <a:pt x="0" y="2060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9" id="69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51199" y="2649074"/>
            <a:ext cx="10380975" cy="40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EJECUCIÓN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6824073" y="3249215"/>
            <a:ext cx="10408101" cy="95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Dándole al botón de play se utilizó un teléfono Android para probar el cliente</a:t>
            </a:r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CONCLUSIONES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424819" y="2835782"/>
            <a:ext cx="11348391" cy="5951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709" indent="-235854" lvl="1">
              <a:lnSpc>
                <a:spcPts val="3146"/>
              </a:lnSpc>
              <a:spcBef>
                <a:spcPct val="0"/>
              </a:spcBef>
              <a:buFont typeface="Arial"/>
              <a:buChar char="•"/>
            </a:pPr>
            <a:r>
              <a:rPr lang="en-US" sz="2184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 implementación del servicio RESTful en Java demostró ser una solución eficiente y flexible para la comunicación entre clientes y servidores. Este enfoque facilita la integración con múltiples clientes, independientemente de su plataforma o lenguaje de desarrollo, destacando la interoperabilidad del protocolo HTTP y los formatos estándar como JSON o XML.</a:t>
            </a:r>
          </a:p>
          <a:p>
            <a:pPr algn="l">
              <a:lnSpc>
                <a:spcPts val="3146"/>
              </a:lnSpc>
              <a:spcBef>
                <a:spcPct val="0"/>
              </a:spcBef>
            </a:pPr>
          </a:p>
          <a:p>
            <a:pPr algn="l" marL="471709" indent="-235854" lvl="1">
              <a:lnSpc>
                <a:spcPts val="3146"/>
              </a:lnSpc>
              <a:spcBef>
                <a:spcPct val="0"/>
              </a:spcBef>
              <a:buFont typeface="Arial"/>
              <a:buChar char="•"/>
            </a:pPr>
            <a:r>
              <a:rPr lang="en-US" sz="2184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 arquitectura RESTful permitió estandarizar las operaciones mediante métodos HTTP (GET, POST, PUT, DELETE), simplificando la estructura del sistema y facilitando su comprensión y mantenimiento. Esto asegura que los desarrolladores puedan interactuar con el servicio de manera intuitiva y predecible.</a:t>
            </a:r>
          </a:p>
          <a:p>
            <a:pPr algn="l">
              <a:lnSpc>
                <a:spcPts val="3146"/>
              </a:lnSpc>
              <a:spcBef>
                <a:spcPct val="0"/>
              </a:spcBef>
            </a:pPr>
          </a:p>
          <a:p>
            <a:pPr algn="l" marL="471709" indent="-235854" lvl="1">
              <a:lnSpc>
                <a:spcPts val="3146"/>
              </a:lnSpc>
              <a:spcBef>
                <a:spcPct val="0"/>
              </a:spcBef>
              <a:buFont typeface="Arial"/>
              <a:buChar char="•"/>
            </a:pPr>
            <a:r>
              <a:rPr lang="en-US" sz="2184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 implementación de los cuatro clientes (posiblemente aplicaciones web, móviles, o de escritorio) y un servicio RESTful único cumplió con los objetivos planteados. Cada cliente pudo interactuar exitosamente con el servicio, validando tanto el diseño de las rutas y recursos como la correcta manipulación de solicitudes y respuestas.</a:t>
            </a:r>
          </a:p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RECOMENDACIONES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424819" y="2835782"/>
            <a:ext cx="11348391" cy="5555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709" indent="-235854" lvl="1">
              <a:lnSpc>
                <a:spcPts val="3146"/>
              </a:lnSpc>
              <a:buFont typeface="Arial"/>
              <a:buChar char="•"/>
            </a:pPr>
            <a:r>
              <a:rPr lang="en-US" sz="2184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 recomienda el uso de pruebas unitarias y de integración para asegurar la calidad del servicio RESTful, utilizando frameworks como JUnit para el servicio y herramientas como Postman o Newman para pruebas de los clientes.</a:t>
            </a:r>
          </a:p>
          <a:p>
            <a:pPr algn="l">
              <a:lnSpc>
                <a:spcPts val="3146"/>
              </a:lnSpc>
            </a:pPr>
          </a:p>
          <a:p>
            <a:pPr algn="l" marL="471709" indent="-235854" lvl="1">
              <a:lnSpc>
                <a:spcPts val="3146"/>
              </a:lnSpc>
              <a:buFont typeface="Arial"/>
              <a:buChar char="•"/>
            </a:pPr>
            <a:r>
              <a:rPr lang="en-US" sz="2184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Para escenarios de alta demanda, sería beneficioso implementar técnicas de optimización como la caché para solicitudes frecuentes, el uso de conexiones persistentes o la compresión de datos. Estas prácticas pueden mejorar la velocidad y reducir el uso de recursos del servidor.</a:t>
            </a:r>
          </a:p>
          <a:p>
            <a:pPr algn="l">
              <a:lnSpc>
                <a:spcPts val="3146"/>
              </a:lnSpc>
            </a:pPr>
          </a:p>
          <a:p>
            <a:pPr algn="l" marL="471709" indent="-235854" lvl="1">
              <a:lnSpc>
                <a:spcPts val="3146"/>
              </a:lnSpc>
              <a:buFont typeface="Arial"/>
              <a:buChar char="•"/>
            </a:pPr>
            <a:r>
              <a:rPr lang="en-US" sz="2184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Dado que los servicios RESTful suelen manejar datos sensibles, se recomienda implementar medidas de seguridad como autenticación mediante tokens (JWT), encriptación HTTPS y validación estricta de entradas para evitar vulnerabilidades como inyecciones o accesos no autorizados.</a:t>
            </a:r>
          </a:p>
          <a:p>
            <a:pPr algn="l">
              <a:lnSpc>
                <a:spcPts val="31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BIBLIOGRAFÍA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424819" y="2835782"/>
            <a:ext cx="11348391" cy="515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709" indent="-235854" lvl="1">
              <a:lnSpc>
                <a:spcPts val="3146"/>
              </a:lnSpc>
              <a:buFont typeface="Arial"/>
              <a:buChar char="•"/>
            </a:pPr>
            <a:r>
              <a:rPr lang="en-US" sz="2184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Doglio, F., &amp; Admin, N. (2023, 5 septiembre). What is REST API in Java? Guide with Examples. Camunda. https://camunda.com/blog/2023/09/what-is-rest-api-in-java-guide-with-examples/</a:t>
            </a:r>
          </a:p>
          <a:p>
            <a:pPr algn="l">
              <a:lnSpc>
                <a:spcPts val="3146"/>
              </a:lnSpc>
            </a:pPr>
          </a:p>
          <a:p>
            <a:pPr algn="l" marL="471709" indent="-235854" lvl="1">
              <a:lnSpc>
                <a:spcPts val="3146"/>
              </a:lnSpc>
              <a:buFont typeface="Arial"/>
              <a:buChar char="•"/>
            </a:pPr>
            <a:r>
              <a:rPr lang="en-US" sz="2184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Oblancarte. (2020, 3 julio). Creando un API REST en Java (parte 1) - Oscar Blancarte - Software Architecture. Oscar Blancarte - Software Architecture. https://www.oscarblancarteblog.com/2018/06/25/creando-un-api-rest-en-java-parte-1/</a:t>
            </a:r>
          </a:p>
          <a:p>
            <a:pPr algn="l">
              <a:lnSpc>
                <a:spcPts val="3146"/>
              </a:lnSpc>
            </a:pPr>
          </a:p>
          <a:p>
            <a:pPr algn="l" marL="471709" indent="-235854" lvl="1">
              <a:lnSpc>
                <a:spcPts val="3146"/>
              </a:lnSpc>
              <a:buFont typeface="Arial"/>
              <a:buChar char="•"/>
            </a:pPr>
            <a:r>
              <a:rPr lang="en-US" sz="2184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Restful Web Services Tutorial in Java | DigitalOcean. (s. f.). https://www.digitalocean.com/community/tutorials/restful-web-services-tutorial-java</a:t>
            </a:r>
          </a:p>
          <a:p>
            <a:pPr algn="l">
              <a:lnSpc>
                <a:spcPts val="31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791364">
            <a:off x="9738483" y="5143500"/>
            <a:ext cx="1046487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8776573">
            <a:off x="10406482" y="7904560"/>
            <a:ext cx="8608175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72214" y="-12700"/>
            <a:ext cx="4511024" cy="10299701"/>
            <a:chOff x="0" y="0"/>
            <a:chExt cx="6014698" cy="137329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472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6014720">
                  <a:moveTo>
                    <a:pt x="4091051" y="0"/>
                  </a:moveTo>
                  <a:lnTo>
                    <a:pt x="6014720" y="0"/>
                  </a:lnTo>
                  <a:lnTo>
                    <a:pt x="6014720" y="13732890"/>
                  </a:lnTo>
                  <a:lnTo>
                    <a:pt x="0" y="13732890"/>
                  </a:lnTo>
                  <a:lnTo>
                    <a:pt x="4091051" y="0"/>
                  </a:lnTo>
                  <a:close/>
                </a:path>
              </a:pathLst>
            </a:custGeom>
            <a:solidFill>
              <a:srgbClr val="90C226">
                <a:alpha val="2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405163" y="-12700"/>
            <a:ext cx="3882837" cy="10299701"/>
            <a:chOff x="0" y="0"/>
            <a:chExt cx="5177116" cy="137329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77155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177155">
                  <a:moveTo>
                    <a:pt x="0" y="0"/>
                  </a:moveTo>
                  <a:lnTo>
                    <a:pt x="5177155" y="0"/>
                  </a:lnTo>
                  <a:lnTo>
                    <a:pt x="5177155" y="13732890"/>
                  </a:lnTo>
                  <a:lnTo>
                    <a:pt x="2418969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19608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398499" y="4572000"/>
            <a:ext cx="4889501" cy="5715000"/>
            <a:chOff x="0" y="0"/>
            <a:chExt cx="6519334" cy="762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19291" cy="7620000"/>
            </a:xfrm>
            <a:custGeom>
              <a:avLst/>
              <a:gdLst/>
              <a:ahLst/>
              <a:cxnLst/>
              <a:rect r="r" b="b" t="t" l="l"/>
              <a:pathLst>
                <a:path h="7620000" w="6519291">
                  <a:moveTo>
                    <a:pt x="0" y="7620000"/>
                  </a:moveTo>
                  <a:lnTo>
                    <a:pt x="6519291" y="0"/>
                  </a:lnTo>
                  <a:lnTo>
                    <a:pt x="6519291" y="7620000"/>
                  </a:lnTo>
                  <a:close/>
                </a:path>
              </a:pathLst>
            </a:custGeom>
            <a:solidFill>
              <a:srgbClr val="54A021">
                <a:alpha val="71765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01750" y="-12700"/>
            <a:ext cx="4281489" cy="10299701"/>
            <a:chOff x="0" y="0"/>
            <a:chExt cx="5708652" cy="137329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08650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5708650">
                  <a:moveTo>
                    <a:pt x="0" y="0"/>
                  </a:moveTo>
                  <a:lnTo>
                    <a:pt x="5708650" y="0"/>
                  </a:lnTo>
                  <a:lnTo>
                    <a:pt x="5708650" y="13732890"/>
                  </a:lnTo>
                  <a:lnTo>
                    <a:pt x="4941443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48095" y="-12700"/>
            <a:ext cx="1935141" cy="10299701"/>
            <a:chOff x="0" y="0"/>
            <a:chExt cx="2580188" cy="137329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80259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580259">
                  <a:moveTo>
                    <a:pt x="2039493" y="0"/>
                  </a:moveTo>
                  <a:lnTo>
                    <a:pt x="2580259" y="0"/>
                  </a:lnTo>
                  <a:lnTo>
                    <a:pt x="2580259" y="13732890"/>
                  </a:lnTo>
                  <a:lnTo>
                    <a:pt x="0" y="13732890"/>
                  </a:lnTo>
                  <a:lnTo>
                    <a:pt x="2039493" y="0"/>
                  </a:lnTo>
                  <a:close/>
                </a:path>
              </a:pathLst>
            </a:custGeom>
            <a:solidFill>
              <a:srgbClr val="C0E474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408499" y="-12700"/>
            <a:ext cx="1874737" cy="10299701"/>
            <a:chOff x="0" y="0"/>
            <a:chExt cx="2499650" cy="137329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9614" cy="13732890"/>
            </a:xfrm>
            <a:custGeom>
              <a:avLst/>
              <a:gdLst/>
              <a:ahLst/>
              <a:cxnLst/>
              <a:rect r="r" b="b" t="t" l="l"/>
              <a:pathLst>
                <a:path h="13732890" w="2499614">
                  <a:moveTo>
                    <a:pt x="0" y="0"/>
                  </a:moveTo>
                  <a:lnTo>
                    <a:pt x="2499614" y="0"/>
                  </a:lnTo>
                  <a:lnTo>
                    <a:pt x="2499614" y="13732890"/>
                  </a:lnTo>
                  <a:lnTo>
                    <a:pt x="2218817" y="13732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4706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57499" y="5384800"/>
            <a:ext cx="2725738" cy="4902200"/>
            <a:chOff x="0" y="0"/>
            <a:chExt cx="3634318" cy="65362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34359" cy="6536309"/>
            </a:xfrm>
            <a:custGeom>
              <a:avLst/>
              <a:gdLst/>
              <a:ahLst/>
              <a:cxnLst/>
              <a:rect r="r" b="b" t="t" l="l"/>
              <a:pathLst>
                <a:path h="6536309" w="3634359">
                  <a:moveTo>
                    <a:pt x="0" y="6536309"/>
                  </a:moveTo>
                  <a:lnTo>
                    <a:pt x="3634359" y="0"/>
                  </a:lnTo>
                  <a:lnTo>
                    <a:pt x="3634359" y="6536309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0" y="6019800"/>
            <a:ext cx="673100" cy="4267200"/>
            <a:chOff x="0" y="0"/>
            <a:chExt cx="897466" cy="568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7509" cy="5689600"/>
            </a:xfrm>
            <a:custGeom>
              <a:avLst/>
              <a:gdLst/>
              <a:ahLst/>
              <a:cxnLst/>
              <a:rect r="r" b="b" t="t" l="l"/>
              <a:pathLst>
                <a:path h="5689600" w="897509">
                  <a:moveTo>
                    <a:pt x="0" y="5689600"/>
                  </a:moveTo>
                  <a:lnTo>
                    <a:pt x="0" y="0"/>
                  </a:lnTo>
                  <a:lnTo>
                    <a:pt x="897509" y="5689600"/>
                  </a:lnTo>
                  <a:close/>
                </a:path>
              </a:pathLst>
            </a:custGeom>
            <a:solidFill>
              <a:srgbClr val="90C226">
                <a:alpha val="84706"/>
              </a:srgbClr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0" y="0"/>
            <a:ext cx="6024282" cy="1584813"/>
            <a:chOff x="0" y="0"/>
            <a:chExt cx="8032376" cy="21130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032369" cy="2113026"/>
            </a:xfrm>
            <a:custGeom>
              <a:avLst/>
              <a:gdLst/>
              <a:ahLst/>
              <a:cxnLst/>
              <a:rect r="r" b="b" t="t" l="l"/>
              <a:pathLst>
                <a:path h="2113026" w="8032369">
                  <a:moveTo>
                    <a:pt x="0" y="0"/>
                  </a:moveTo>
                  <a:lnTo>
                    <a:pt x="8032369" y="0"/>
                  </a:lnTo>
                  <a:lnTo>
                    <a:pt x="8032369" y="2113026"/>
                  </a:lnTo>
                  <a:lnTo>
                    <a:pt x="0" y="21130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288" y="1547250"/>
            <a:ext cx="18283426" cy="96012"/>
            <a:chOff x="0" y="0"/>
            <a:chExt cx="24377902" cy="12801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982777" y="1643262"/>
            <a:ext cx="12305223" cy="7525339"/>
            <a:chOff x="0" y="0"/>
            <a:chExt cx="16406964" cy="100337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407003" cy="10033762"/>
            </a:xfrm>
            <a:custGeom>
              <a:avLst/>
              <a:gdLst/>
              <a:ahLst/>
              <a:cxnLst/>
              <a:rect r="r" b="b" t="t" l="l"/>
              <a:pathLst>
                <a:path h="10033762" w="16407003">
                  <a:moveTo>
                    <a:pt x="0" y="0"/>
                  </a:moveTo>
                  <a:lnTo>
                    <a:pt x="16407003" y="0"/>
                  </a:lnTo>
                  <a:lnTo>
                    <a:pt x="16407003" y="10033762"/>
                  </a:lnTo>
                  <a:lnTo>
                    <a:pt x="0" y="10033762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062869" y="9216608"/>
            <a:ext cx="12225130" cy="1070392"/>
            <a:chOff x="0" y="0"/>
            <a:chExt cx="16300174" cy="14271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00196" cy="1427226"/>
            </a:xfrm>
            <a:custGeom>
              <a:avLst/>
              <a:gdLst/>
              <a:ahLst/>
              <a:cxnLst/>
              <a:rect r="r" b="b" t="t" l="l"/>
              <a:pathLst>
                <a:path h="1427226" w="16300196">
                  <a:moveTo>
                    <a:pt x="0" y="0"/>
                  </a:moveTo>
                  <a:lnTo>
                    <a:pt x="16300196" y="0"/>
                  </a:lnTo>
                  <a:lnTo>
                    <a:pt x="16300196" y="1427226"/>
                  </a:lnTo>
                  <a:lnTo>
                    <a:pt x="0" y="1427226"/>
                  </a:lnTo>
                  <a:close/>
                </a:path>
              </a:pathLst>
            </a:custGeom>
            <a:solidFill>
              <a:srgbClr val="90C22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0" y="9251422"/>
            <a:ext cx="5973627" cy="1035578"/>
            <a:chOff x="0" y="0"/>
            <a:chExt cx="7964836" cy="138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64805" cy="1380744"/>
            </a:xfrm>
            <a:custGeom>
              <a:avLst/>
              <a:gdLst/>
              <a:ahLst/>
              <a:cxnLst/>
              <a:rect r="r" b="b" t="t" l="l"/>
              <a:pathLst>
                <a:path h="1380744" w="7964805">
                  <a:moveTo>
                    <a:pt x="0" y="0"/>
                  </a:moveTo>
                  <a:lnTo>
                    <a:pt x="7964805" y="0"/>
                  </a:lnTo>
                  <a:lnTo>
                    <a:pt x="7964805" y="1380744"/>
                  </a:lnTo>
                  <a:lnTo>
                    <a:pt x="0" y="1380744"/>
                  </a:ln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2288" y="9168602"/>
            <a:ext cx="18283426" cy="96012"/>
            <a:chOff x="0" y="0"/>
            <a:chExt cx="24377902" cy="12801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77904" cy="128016"/>
            </a:xfrm>
            <a:custGeom>
              <a:avLst/>
              <a:gdLst/>
              <a:ahLst/>
              <a:cxnLst/>
              <a:rect r="r" b="b" t="t" l="l"/>
              <a:pathLst>
                <a:path h="128016" w="24377904">
                  <a:moveTo>
                    <a:pt x="0" y="0"/>
                  </a:moveTo>
                  <a:lnTo>
                    <a:pt x="24377904" y="0"/>
                  </a:lnTo>
                  <a:lnTo>
                    <a:pt x="24377904" y="128016"/>
                  </a:lnTo>
                  <a:lnTo>
                    <a:pt x="0" y="128016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5966857" y="241301"/>
            <a:ext cx="96012" cy="10287000"/>
            <a:chOff x="0" y="0"/>
            <a:chExt cx="128016" cy="13716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8016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28016">
                  <a:moveTo>
                    <a:pt x="0" y="0"/>
                  </a:moveTo>
                  <a:lnTo>
                    <a:pt x="128016" y="0"/>
                  </a:lnTo>
                  <a:lnTo>
                    <a:pt x="128016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C3C43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419126" y="3145430"/>
            <a:ext cx="5186030" cy="4478740"/>
            <a:chOff x="0" y="0"/>
            <a:chExt cx="6914706" cy="5971654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58906"/>
              <a:ext cx="484168" cy="484168"/>
              <a:chOff x="0" y="0"/>
              <a:chExt cx="403860" cy="40386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657143" y="-76200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INTRODUCIÓN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826100"/>
              <a:ext cx="484168" cy="484168"/>
              <a:chOff x="0" y="0"/>
              <a:chExt cx="403860" cy="40386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2" id="42"/>
            <p:cNvSpPr txBox="true"/>
            <p:nvPr/>
          </p:nvSpPr>
          <p:spPr>
            <a:xfrm rot="0">
              <a:off x="657143" y="69099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OBJETIVOS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0" y="1593180"/>
              <a:ext cx="484168" cy="484168"/>
              <a:chOff x="0" y="0"/>
              <a:chExt cx="403860" cy="4038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657143" y="1458074"/>
              <a:ext cx="3854839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MARCO TEÓRICO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0" y="2360260"/>
              <a:ext cx="484168" cy="484168"/>
              <a:chOff x="0" y="0"/>
              <a:chExt cx="403860" cy="4038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0" id="50"/>
            <p:cNvSpPr txBox="true"/>
            <p:nvPr/>
          </p:nvSpPr>
          <p:spPr>
            <a:xfrm rot="0">
              <a:off x="657143" y="2225154"/>
              <a:ext cx="6257563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DESCRIPCIÓN DEL TRABAJO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3127340"/>
              <a:ext cx="484168" cy="484168"/>
              <a:chOff x="0" y="0"/>
              <a:chExt cx="403860" cy="40386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2C3C43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657143" y="299223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DESARROLLO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0" y="3894420"/>
              <a:ext cx="484168" cy="484168"/>
              <a:chOff x="0" y="0"/>
              <a:chExt cx="403860" cy="40386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58" id="58"/>
            <p:cNvSpPr txBox="true"/>
            <p:nvPr/>
          </p:nvSpPr>
          <p:spPr>
            <a:xfrm rot="0">
              <a:off x="657143" y="3700408"/>
              <a:ext cx="36337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CONCLUSIONES</a:t>
              </a:r>
            </a:p>
          </p:txBody>
        </p:sp>
        <p:grpSp>
          <p:nvGrpSpPr>
            <p:cNvPr name="Group 59" id="59"/>
            <p:cNvGrpSpPr/>
            <p:nvPr/>
          </p:nvGrpSpPr>
          <p:grpSpPr>
            <a:xfrm rot="0">
              <a:off x="0" y="4661500"/>
              <a:ext cx="484168" cy="484168"/>
              <a:chOff x="0" y="0"/>
              <a:chExt cx="403860" cy="40386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2" id="62"/>
            <p:cNvSpPr txBox="true"/>
            <p:nvPr/>
          </p:nvSpPr>
          <p:spPr>
            <a:xfrm rot="0">
              <a:off x="657143" y="4526394"/>
              <a:ext cx="4583141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RECOMENDACIONES</a:t>
              </a:r>
            </a:p>
          </p:txBody>
        </p:sp>
        <p:grpSp>
          <p:nvGrpSpPr>
            <p:cNvPr name="Group 63" id="63"/>
            <p:cNvGrpSpPr/>
            <p:nvPr/>
          </p:nvGrpSpPr>
          <p:grpSpPr>
            <a:xfrm rot="0">
              <a:off x="0" y="5428580"/>
              <a:ext cx="484168" cy="484168"/>
              <a:chOff x="0" y="0"/>
              <a:chExt cx="403860" cy="4038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19050" y="19050"/>
                <a:ext cx="365760" cy="365760"/>
              </a:xfrm>
              <a:custGeom>
                <a:avLst/>
                <a:gdLst/>
                <a:ahLst/>
                <a:cxnLst/>
                <a:rect r="r" b="b" t="t" l="l"/>
                <a:pathLst>
                  <a:path h="365760" w="365760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365760"/>
                    </a:lnTo>
                    <a:lnTo>
                      <a:pt x="0" y="365760"/>
                    </a:lnTo>
                    <a:close/>
                  </a:path>
                </a:pathLst>
              </a:custGeom>
              <a:solidFill>
                <a:srgbClr val="3F7819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40386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403860">
                    <a:moveTo>
                      <a:pt x="19050" y="0"/>
                    </a:moveTo>
                    <a:lnTo>
                      <a:pt x="384810" y="0"/>
                    </a:lnTo>
                    <a:cubicBezTo>
                      <a:pt x="395351" y="0"/>
                      <a:pt x="403860" y="8509"/>
                      <a:pt x="403860" y="19050"/>
                    </a:cubicBezTo>
                    <a:lnTo>
                      <a:pt x="403860" y="384810"/>
                    </a:lnTo>
                    <a:cubicBezTo>
                      <a:pt x="403860" y="395351"/>
                      <a:pt x="395351" y="403860"/>
                      <a:pt x="384810" y="403860"/>
                    </a:cubicBezTo>
                    <a:lnTo>
                      <a:pt x="19050" y="403860"/>
                    </a:lnTo>
                    <a:cubicBezTo>
                      <a:pt x="8509" y="403860"/>
                      <a:pt x="0" y="395351"/>
                      <a:pt x="0" y="384810"/>
                    </a:cubicBezTo>
                    <a:lnTo>
                      <a:pt x="0" y="19050"/>
                    </a:lnTo>
                    <a:cubicBezTo>
                      <a:pt x="0" y="8509"/>
                      <a:pt x="8509" y="0"/>
                      <a:pt x="19050" y="0"/>
                    </a:cubicBezTo>
                    <a:moveTo>
                      <a:pt x="19050" y="38100"/>
                    </a:moveTo>
                    <a:lnTo>
                      <a:pt x="19050" y="19050"/>
                    </a:lnTo>
                    <a:lnTo>
                      <a:pt x="38100" y="19050"/>
                    </a:lnTo>
                    <a:lnTo>
                      <a:pt x="38100" y="384810"/>
                    </a:lnTo>
                    <a:lnTo>
                      <a:pt x="19050" y="384810"/>
                    </a:lnTo>
                    <a:lnTo>
                      <a:pt x="19050" y="365760"/>
                    </a:lnTo>
                    <a:lnTo>
                      <a:pt x="384810" y="365760"/>
                    </a:lnTo>
                    <a:lnTo>
                      <a:pt x="384810" y="384810"/>
                    </a:lnTo>
                    <a:lnTo>
                      <a:pt x="365760" y="384810"/>
                    </a:lnTo>
                    <a:lnTo>
                      <a:pt x="365760" y="19050"/>
                    </a:lnTo>
                    <a:lnTo>
                      <a:pt x="384810" y="19050"/>
                    </a:lnTo>
                    <a:lnTo>
                      <a:pt x="384810" y="38100"/>
                    </a:lnTo>
                    <a:lnTo>
                      <a:pt x="19050" y="38100"/>
                    </a:lnTo>
                    <a:close/>
                  </a:path>
                </a:pathLst>
              </a:custGeom>
              <a:solidFill>
                <a:srgbClr val="3A500A"/>
              </a:solidFill>
            </p:spPr>
          </p:sp>
        </p:grpSp>
        <p:sp>
          <p:nvSpPr>
            <p:cNvPr name="TextBox 66" id="66"/>
            <p:cNvSpPr txBox="true"/>
            <p:nvPr/>
          </p:nvSpPr>
          <p:spPr>
            <a:xfrm rot="0">
              <a:off x="657143" y="5293474"/>
              <a:ext cx="3151188" cy="678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0404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BIBLIOGRAFÍA</a:t>
              </a: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7687465" y="4214874"/>
            <a:ext cx="8455030" cy="5876246"/>
          </a:xfrm>
          <a:custGeom>
            <a:avLst/>
            <a:gdLst/>
            <a:ahLst/>
            <a:cxnLst/>
            <a:rect r="r" b="b" t="t" l="l"/>
            <a:pathLst>
              <a:path h="5876246" w="8455030">
                <a:moveTo>
                  <a:pt x="0" y="0"/>
                </a:moveTo>
                <a:lnTo>
                  <a:pt x="8455029" y="0"/>
                </a:lnTo>
                <a:lnTo>
                  <a:pt x="8455029" y="5876245"/>
                </a:lnTo>
                <a:lnTo>
                  <a:pt x="0" y="5876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8" id="68"/>
          <p:cNvSpPr txBox="true"/>
          <p:nvPr/>
        </p:nvSpPr>
        <p:spPr>
          <a:xfrm rot="0">
            <a:off x="6851199" y="1925240"/>
            <a:ext cx="103809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DESARROLLO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51199" y="2649140"/>
            <a:ext cx="10380975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b="true">
                <a:solidFill>
                  <a:srgbClr val="90C226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Creación del Servidor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824073" y="3249215"/>
            <a:ext cx="10408101" cy="4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2536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Seleccionar el servidor, en este caso payara con Jakarta EE 10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DAGXchWSsu8</dc:identifier>
  <dcterms:modified xsi:type="dcterms:W3CDTF">2011-08-01T06:04:30Z</dcterms:modified>
  <cp:revision>1</cp:revision>
  <dc:title>JAVA_RESTFUL_CONVUNI_2648.pptx</dc:title>
</cp:coreProperties>
</file>